
<file path=[Content_Types].xml><?xml version="1.0" encoding="utf-8"?>
<Types xmlns="http://schemas.openxmlformats.org/package/2006/content-types">
  <Default Extension="png" ContentType="image/png"/>
  <Default Extension="wma" ContentType="audio/x-ms-wma"/>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25.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23.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sldIdLst>
    <p:sldId id="293" r:id="rId3"/>
    <p:sldId id="291" r:id="rId4"/>
    <p:sldId id="260" r:id="rId5"/>
    <p:sldId id="283" r:id="rId6"/>
    <p:sldId id="263" r:id="rId7"/>
    <p:sldId id="264" r:id="rId8"/>
    <p:sldId id="265" r:id="rId9"/>
    <p:sldId id="266" r:id="rId10"/>
    <p:sldId id="292" r:id="rId11"/>
    <p:sldId id="286" r:id="rId12"/>
    <p:sldId id="285" r:id="rId13"/>
    <p:sldId id="276" r:id="rId14"/>
    <p:sldId id="288" r:id="rId15"/>
    <p:sldId id="289" r:id="rId16"/>
    <p:sldId id="290" r:id="rId17"/>
    <p:sldId id="295" r:id="rId18"/>
    <p:sldId id="310" r:id="rId19"/>
    <p:sldId id="296" r:id="rId20"/>
    <p:sldId id="308" r:id="rId21"/>
    <p:sldId id="309" r:id="rId22"/>
    <p:sldId id="301" r:id="rId23"/>
    <p:sldId id="302" r:id="rId24"/>
    <p:sldId id="315" r:id="rId25"/>
    <p:sldId id="316" r:id="rId26"/>
    <p:sldId id="317" r:id="rId27"/>
    <p:sldId id="304" r:id="rId28"/>
    <p:sldId id="307" r:id="rId29"/>
    <p:sldId id="329" r:id="rId30"/>
    <p:sldId id="327" r:id="rId31"/>
    <p:sldId id="319" r:id="rId32"/>
    <p:sldId id="320" r:id="rId33"/>
    <p:sldId id="321" r:id="rId34"/>
    <p:sldId id="322" r:id="rId35"/>
    <p:sldId id="323" r:id="rId36"/>
    <p:sldId id="324" r:id="rId37"/>
    <p:sldId id="325" r:id="rId38"/>
    <p:sldId id="326" r:id="rId39"/>
    <p:sldId id="331" r:id="rId40"/>
    <p:sldId id="330" r:id="rId41"/>
    <p:sldId id="318" r:id="rId42"/>
    <p:sldId id="294" r:id="rId43"/>
  </p:sldIdLst>
  <p:sldSz cx="10693400" cy="7556500"/>
  <p:notesSz cx="10693400" cy="7556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42" autoAdjust="0"/>
    <p:restoredTop sz="94660"/>
  </p:normalViewPr>
  <p:slideViewPr>
    <p:cSldViewPr>
      <p:cViewPr varScale="1">
        <p:scale>
          <a:sx n="49" d="100"/>
          <a:sy n="49" d="100"/>
        </p:scale>
        <p:origin x="42" y="39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50" Type="http://schemas.openxmlformats.org/officeDocument/2006/relationships/customXml" Target="../customXml/item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customXml" Target="../customXml/item2.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customXml" Target="../customXml/item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3.png>
</file>

<file path=ppt/media/image18.png>
</file>

<file path=ppt/media/image2.png>
</file>

<file path=ppt/media/image3.png>
</file>

<file path=ppt/media/image4.png>
</file>

<file path=ppt/media/image5.png>
</file>

<file path=ppt/media/image6.png>
</file>

<file path=ppt/media/image7.png>
</file>

<file path=ppt/media/media1.wma>
</file>

<file path=ppt/media/media10.wma>
</file>

<file path=ppt/media/media11.wma>
</file>

<file path=ppt/media/media12.wma>
</file>

<file path=ppt/media/media13.wma>
</file>

<file path=ppt/media/media14.wma>
</file>

<file path=ppt/media/media15.wma>
</file>

<file path=ppt/media/media16.wma>
</file>

<file path=ppt/media/media17.wma>
</file>

<file path=ppt/media/media18.wma>
</file>

<file path=ppt/media/media19.wma>
</file>

<file path=ppt/media/media2.wma>
</file>

<file path=ppt/media/media20.wma>
</file>

<file path=ppt/media/media21.wma>
</file>

<file path=ppt/media/media22.wma>
</file>

<file path=ppt/media/media23.wma>
</file>

<file path=ppt/media/media24.wma>
</file>

<file path=ppt/media/media25.wma>
</file>

<file path=ppt/media/media26.wma>
</file>

<file path=ppt/media/media27.wma>
</file>

<file path=ppt/media/media28.wma>
</file>

<file path=ppt/media/media29.wma>
</file>

<file path=ppt/media/media3.wma>
</file>

<file path=ppt/media/media30.wma>
</file>

<file path=ppt/media/media31.wma>
</file>

<file path=ppt/media/media32.wma>
</file>

<file path=ppt/media/media33.wma>
</file>

<file path=ppt/media/media34.wma>
</file>

<file path=ppt/media/media35.wma>
</file>

<file path=ppt/media/media36.wma>
</file>

<file path=ppt/media/media4.wma>
</file>

<file path=ppt/media/media5.wma>
</file>

<file path=ppt/media/media6.wma>
</file>

<file path=ppt/media/media7.wma>
</file>

<file path=ppt/media/media8.wma>
</file>

<file path=ppt/media/media9.wma>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8998316" y="6140196"/>
            <a:ext cx="761662" cy="904973"/>
          </a:xfrm>
          <a:prstGeom prst="rect">
            <a:avLst/>
          </a:prstGeom>
          <a:blipFill>
            <a:blip r:embed="rId2" cstate="print"/>
            <a:stretch>
              <a:fillRect/>
            </a:stretch>
          </a:blipFill>
        </p:spPr>
        <p:txBody>
          <a:bodyPr wrap="square" lIns="0" tIns="0" rIns="0" bIns="0" rtlCol="0"/>
          <a:lstStyle/>
          <a:p>
            <a:endParaRPr/>
          </a:p>
        </p:txBody>
      </p:sp>
      <p:sp>
        <p:nvSpPr>
          <p:cNvPr id="17" name="bk object 17"/>
          <p:cNvSpPr/>
          <p:nvPr/>
        </p:nvSpPr>
        <p:spPr>
          <a:xfrm>
            <a:off x="7602219" y="6246876"/>
            <a:ext cx="1350264" cy="649224"/>
          </a:xfrm>
          <a:prstGeom prst="rect">
            <a:avLst/>
          </a:prstGeom>
          <a:blipFill>
            <a:blip r:embed="rId3" cstate="print"/>
            <a:stretch>
              <a:fillRect/>
            </a:stretch>
          </a:blipFill>
        </p:spPr>
        <p:txBody>
          <a:bodyPr wrap="square" lIns="0" tIns="0" rIns="0" bIns="0" rtlCol="0"/>
          <a:lstStyle/>
          <a:p>
            <a:endParaRPr/>
          </a:p>
        </p:txBody>
      </p:sp>
      <p:sp>
        <p:nvSpPr>
          <p:cNvPr id="2" name="Holder 2"/>
          <p:cNvSpPr>
            <a:spLocks noGrp="1"/>
          </p:cNvSpPr>
          <p:nvPr>
            <p:ph type="ctrTitle"/>
          </p:nvPr>
        </p:nvSpPr>
        <p:spPr>
          <a:xfrm>
            <a:off x="1527047" y="1308607"/>
            <a:ext cx="7639304" cy="996950"/>
          </a:xfrm>
          <a:prstGeom prst="rect">
            <a:avLst/>
          </a:prstGeom>
        </p:spPr>
        <p:txBody>
          <a:bodyPr wrap="square" lIns="0" tIns="0" rIns="0" bIns="0">
            <a:spAutoFit/>
          </a:bodyPr>
          <a:lstStyle>
            <a:lvl1pPr>
              <a:defRPr sz="3200" b="1" i="0">
                <a:solidFill>
                  <a:schemeClr val="tx1"/>
                </a:solidFill>
                <a:latin typeface="Verdana"/>
                <a:cs typeface="Verdana"/>
              </a:defRPr>
            </a:lvl1pPr>
          </a:lstStyle>
          <a:p>
            <a:endParaRPr/>
          </a:p>
        </p:txBody>
      </p:sp>
      <p:sp>
        <p:nvSpPr>
          <p:cNvPr id="3" name="Holder 3"/>
          <p:cNvSpPr>
            <a:spLocks noGrp="1"/>
          </p:cNvSpPr>
          <p:nvPr>
            <p:ph type="subTitle" idx="4"/>
          </p:nvPr>
        </p:nvSpPr>
        <p:spPr>
          <a:xfrm>
            <a:off x="1604010" y="4231640"/>
            <a:ext cx="7485380" cy="18891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3036F8A-60D8-4E04-A68C-B5668E79C5E8}"/>
              </a:ext>
            </a:extLst>
          </p:cNvPr>
          <p:cNvSpPr>
            <a:spLocks noGrp="1"/>
          </p:cNvSpPr>
          <p:nvPr>
            <p:ph type="title"/>
          </p:nvPr>
        </p:nvSpPr>
        <p:spPr>
          <a:xfrm>
            <a:off x="736564" y="402314"/>
            <a:ext cx="9223058" cy="1460574"/>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B47E23DD-28DA-4144-8165-F8C19E1D75C9}"/>
              </a:ext>
            </a:extLst>
          </p:cNvPr>
          <p:cNvSpPr>
            <a:spLocks noGrp="1"/>
          </p:cNvSpPr>
          <p:nvPr>
            <p:ph type="body" idx="1"/>
          </p:nvPr>
        </p:nvSpPr>
        <p:spPr>
          <a:xfrm>
            <a:off x="736565" y="1852393"/>
            <a:ext cx="4523809" cy="907829"/>
          </a:xfrm>
        </p:spPr>
        <p:txBody>
          <a:bodyPr anchor="b"/>
          <a:lstStyle>
            <a:lvl1pPr marL="0" indent="0">
              <a:buNone/>
              <a:defRPr sz="2105" b="1"/>
            </a:lvl1pPr>
            <a:lvl2pPr marL="401010" indent="0">
              <a:buNone/>
              <a:defRPr sz="1754" b="1"/>
            </a:lvl2pPr>
            <a:lvl3pPr marL="802020" indent="0">
              <a:buNone/>
              <a:defRPr sz="1579" b="1"/>
            </a:lvl3pPr>
            <a:lvl4pPr marL="1203030" indent="0">
              <a:buNone/>
              <a:defRPr sz="1403" b="1"/>
            </a:lvl4pPr>
            <a:lvl5pPr marL="1604040" indent="0">
              <a:buNone/>
              <a:defRPr sz="1403" b="1"/>
            </a:lvl5pPr>
            <a:lvl6pPr marL="2005051" indent="0">
              <a:buNone/>
              <a:defRPr sz="1403" b="1"/>
            </a:lvl6pPr>
            <a:lvl7pPr marL="2406061" indent="0">
              <a:buNone/>
              <a:defRPr sz="1403" b="1"/>
            </a:lvl7pPr>
            <a:lvl8pPr marL="2807071" indent="0">
              <a:buNone/>
              <a:defRPr sz="1403" b="1"/>
            </a:lvl8pPr>
            <a:lvl9pPr marL="3208081" indent="0">
              <a:buNone/>
              <a:defRPr sz="1403"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9ABAC11D-F6C4-4570-A5F7-0BD18F417602}"/>
              </a:ext>
            </a:extLst>
          </p:cNvPr>
          <p:cNvSpPr>
            <a:spLocks noGrp="1"/>
          </p:cNvSpPr>
          <p:nvPr>
            <p:ph sz="half" idx="2"/>
          </p:nvPr>
        </p:nvSpPr>
        <p:spPr>
          <a:xfrm>
            <a:off x="736565" y="2760222"/>
            <a:ext cx="4523809" cy="40598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7FFF332E-61D7-4C66-8EAC-7E0A2B03E87E}"/>
              </a:ext>
            </a:extLst>
          </p:cNvPr>
          <p:cNvSpPr>
            <a:spLocks noGrp="1"/>
          </p:cNvSpPr>
          <p:nvPr>
            <p:ph type="body" sz="quarter" idx="3"/>
          </p:nvPr>
        </p:nvSpPr>
        <p:spPr>
          <a:xfrm>
            <a:off x="5413534" y="1852393"/>
            <a:ext cx="4546088" cy="907829"/>
          </a:xfrm>
        </p:spPr>
        <p:txBody>
          <a:bodyPr anchor="b"/>
          <a:lstStyle>
            <a:lvl1pPr marL="0" indent="0">
              <a:buNone/>
              <a:defRPr sz="2105" b="1"/>
            </a:lvl1pPr>
            <a:lvl2pPr marL="401010" indent="0">
              <a:buNone/>
              <a:defRPr sz="1754" b="1"/>
            </a:lvl2pPr>
            <a:lvl3pPr marL="802020" indent="0">
              <a:buNone/>
              <a:defRPr sz="1579" b="1"/>
            </a:lvl3pPr>
            <a:lvl4pPr marL="1203030" indent="0">
              <a:buNone/>
              <a:defRPr sz="1403" b="1"/>
            </a:lvl4pPr>
            <a:lvl5pPr marL="1604040" indent="0">
              <a:buNone/>
              <a:defRPr sz="1403" b="1"/>
            </a:lvl5pPr>
            <a:lvl6pPr marL="2005051" indent="0">
              <a:buNone/>
              <a:defRPr sz="1403" b="1"/>
            </a:lvl6pPr>
            <a:lvl7pPr marL="2406061" indent="0">
              <a:buNone/>
              <a:defRPr sz="1403" b="1"/>
            </a:lvl7pPr>
            <a:lvl8pPr marL="2807071" indent="0">
              <a:buNone/>
              <a:defRPr sz="1403" b="1"/>
            </a:lvl8pPr>
            <a:lvl9pPr marL="3208081" indent="0">
              <a:buNone/>
              <a:defRPr sz="1403"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D95F2699-B341-4F40-904E-03173AB1E623}"/>
              </a:ext>
            </a:extLst>
          </p:cNvPr>
          <p:cNvSpPr>
            <a:spLocks noGrp="1"/>
          </p:cNvSpPr>
          <p:nvPr>
            <p:ph sz="quarter" idx="4"/>
          </p:nvPr>
        </p:nvSpPr>
        <p:spPr>
          <a:xfrm>
            <a:off x="5413534" y="2760222"/>
            <a:ext cx="4546088" cy="40598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CF563094-82F4-4D13-8D6A-984A498667C6}"/>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8" name="Footer Placeholder 7">
            <a:extLst>
              <a:ext uri="{FF2B5EF4-FFF2-40B4-BE49-F238E27FC236}">
                <a16:creationId xmlns="" xmlns:a16="http://schemas.microsoft.com/office/drawing/2014/main" id="{D59E483A-EA65-4D82-B899-54EDEB9CB499}"/>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 xmlns:a16="http://schemas.microsoft.com/office/drawing/2014/main" id="{C2F6A4EE-4B12-4767-88D9-E6B0F7B933E4}"/>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80933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0DBD240-DD71-41CA-B181-DAF1536F65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AB743783-8E3F-4286-98C3-F9287F51EFEA}"/>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DD6B43AC-760E-41EE-97A2-9F21FAED6D88}"/>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D0B4982D-93FC-435C-B85D-17E6BCB2D55A}"/>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617330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9AE69D1-E931-4ED1-8287-07DC1861423C}"/>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3" name="Footer Placeholder 2">
            <a:extLst>
              <a:ext uri="{FF2B5EF4-FFF2-40B4-BE49-F238E27FC236}">
                <a16:creationId xmlns="" xmlns:a16="http://schemas.microsoft.com/office/drawing/2014/main" id="{BF22C5A3-949F-4F0A-9C8B-BE43181BA429}"/>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 xmlns:a16="http://schemas.microsoft.com/office/drawing/2014/main" id="{32ABB6A7-6DB5-4E08-9F10-776114500AE9}"/>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9197854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0AC9F13-0B55-4B8D-91B8-91D3855146C5}"/>
              </a:ext>
            </a:extLst>
          </p:cNvPr>
          <p:cNvSpPr>
            <a:spLocks noGrp="1"/>
          </p:cNvSpPr>
          <p:nvPr>
            <p:ph type="title"/>
          </p:nvPr>
        </p:nvSpPr>
        <p:spPr>
          <a:xfrm>
            <a:off x="736564" y="503767"/>
            <a:ext cx="3448900" cy="1763183"/>
          </a:xfrm>
        </p:spPr>
        <p:txBody>
          <a:bodyPr anchor="b"/>
          <a:lstStyle>
            <a:lvl1pPr>
              <a:defRPr sz="2807"/>
            </a:lvl1pPr>
          </a:lstStyle>
          <a:p>
            <a:r>
              <a:rPr lang="en-US"/>
              <a:t>Click to edit Master title style</a:t>
            </a:r>
          </a:p>
        </p:txBody>
      </p:sp>
      <p:sp>
        <p:nvSpPr>
          <p:cNvPr id="3" name="Content Placeholder 2">
            <a:extLst>
              <a:ext uri="{FF2B5EF4-FFF2-40B4-BE49-F238E27FC236}">
                <a16:creationId xmlns="" xmlns:a16="http://schemas.microsoft.com/office/drawing/2014/main" id="{CE456AB4-8173-48E2-8731-2BE1D5D315E9}"/>
              </a:ext>
            </a:extLst>
          </p:cNvPr>
          <p:cNvSpPr>
            <a:spLocks noGrp="1"/>
          </p:cNvSpPr>
          <p:nvPr>
            <p:ph idx="1"/>
          </p:nvPr>
        </p:nvSpPr>
        <p:spPr>
          <a:xfrm>
            <a:off x="4546088" y="1087996"/>
            <a:ext cx="5413534" cy="5370013"/>
          </a:xfrm>
        </p:spPr>
        <p:txBody>
          <a:bodyPr/>
          <a:lstStyle>
            <a:lvl1pPr>
              <a:defRPr sz="2807"/>
            </a:lvl1pPr>
            <a:lvl2pPr>
              <a:defRPr sz="2456"/>
            </a:lvl2pPr>
            <a:lvl3pPr>
              <a:defRPr sz="2105"/>
            </a:lvl3pPr>
            <a:lvl4pPr>
              <a:defRPr sz="1754"/>
            </a:lvl4pPr>
            <a:lvl5pPr>
              <a:defRPr sz="1754"/>
            </a:lvl5pPr>
            <a:lvl6pPr>
              <a:defRPr sz="1754"/>
            </a:lvl6pPr>
            <a:lvl7pPr>
              <a:defRPr sz="1754"/>
            </a:lvl7pPr>
            <a:lvl8pPr>
              <a:defRPr sz="1754"/>
            </a:lvl8pPr>
            <a:lvl9pPr>
              <a:defRPr sz="175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59A28087-555F-468F-BBF5-0443905D8B5B}"/>
              </a:ext>
            </a:extLst>
          </p:cNvPr>
          <p:cNvSpPr>
            <a:spLocks noGrp="1"/>
          </p:cNvSpPr>
          <p:nvPr>
            <p:ph type="body" sz="half" idx="2"/>
          </p:nvPr>
        </p:nvSpPr>
        <p:spPr>
          <a:xfrm>
            <a:off x="736564" y="2266950"/>
            <a:ext cx="3448900" cy="4199805"/>
          </a:xfrm>
        </p:spPr>
        <p:txBody>
          <a:bodyPr/>
          <a:lstStyle>
            <a:lvl1pPr marL="0" indent="0">
              <a:buNone/>
              <a:defRPr sz="1403"/>
            </a:lvl1pPr>
            <a:lvl2pPr marL="401010" indent="0">
              <a:buNone/>
              <a:defRPr sz="1228"/>
            </a:lvl2pPr>
            <a:lvl3pPr marL="802020" indent="0">
              <a:buNone/>
              <a:defRPr sz="1053"/>
            </a:lvl3pPr>
            <a:lvl4pPr marL="1203030" indent="0">
              <a:buNone/>
              <a:defRPr sz="877"/>
            </a:lvl4pPr>
            <a:lvl5pPr marL="1604040" indent="0">
              <a:buNone/>
              <a:defRPr sz="877"/>
            </a:lvl5pPr>
            <a:lvl6pPr marL="2005051" indent="0">
              <a:buNone/>
              <a:defRPr sz="877"/>
            </a:lvl6pPr>
            <a:lvl7pPr marL="2406061" indent="0">
              <a:buNone/>
              <a:defRPr sz="877"/>
            </a:lvl7pPr>
            <a:lvl8pPr marL="2807071" indent="0">
              <a:buNone/>
              <a:defRPr sz="877"/>
            </a:lvl8pPr>
            <a:lvl9pPr marL="3208081" indent="0">
              <a:buNone/>
              <a:defRPr sz="877"/>
            </a:lvl9pPr>
          </a:lstStyle>
          <a:p>
            <a:pPr lvl="0"/>
            <a:r>
              <a:rPr lang="en-US"/>
              <a:t>Click to edit Master text styles</a:t>
            </a:r>
          </a:p>
        </p:txBody>
      </p:sp>
      <p:sp>
        <p:nvSpPr>
          <p:cNvPr id="5" name="Date Placeholder 4">
            <a:extLst>
              <a:ext uri="{FF2B5EF4-FFF2-40B4-BE49-F238E27FC236}">
                <a16:creationId xmlns="" xmlns:a16="http://schemas.microsoft.com/office/drawing/2014/main" id="{FD19ED66-15B7-470D-9469-3DE8EC91DE2E}"/>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20CAFBC2-CD95-4904-A617-1F8CE55AAF5E}"/>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15507072-DAEC-43E9-A53B-0D54BD15C618}"/>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132598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5CC4ABC-4485-4622-84F3-1DA2C3F77A54}"/>
              </a:ext>
            </a:extLst>
          </p:cNvPr>
          <p:cNvSpPr>
            <a:spLocks noGrp="1"/>
          </p:cNvSpPr>
          <p:nvPr>
            <p:ph type="title"/>
          </p:nvPr>
        </p:nvSpPr>
        <p:spPr>
          <a:xfrm>
            <a:off x="736564" y="503767"/>
            <a:ext cx="3448900" cy="1763183"/>
          </a:xfrm>
        </p:spPr>
        <p:txBody>
          <a:bodyPr anchor="b"/>
          <a:lstStyle>
            <a:lvl1pPr>
              <a:defRPr sz="2807"/>
            </a:lvl1pPr>
          </a:lstStyle>
          <a:p>
            <a:r>
              <a:rPr lang="en-US"/>
              <a:t>Click to edit Master title style</a:t>
            </a:r>
          </a:p>
        </p:txBody>
      </p:sp>
      <p:sp>
        <p:nvSpPr>
          <p:cNvPr id="3" name="Picture Placeholder 2">
            <a:extLst>
              <a:ext uri="{FF2B5EF4-FFF2-40B4-BE49-F238E27FC236}">
                <a16:creationId xmlns="" xmlns:a16="http://schemas.microsoft.com/office/drawing/2014/main" id="{B0DB7334-F48E-4ACB-AABF-F6F483DFAA5B}"/>
              </a:ext>
            </a:extLst>
          </p:cNvPr>
          <p:cNvSpPr>
            <a:spLocks noGrp="1"/>
          </p:cNvSpPr>
          <p:nvPr>
            <p:ph type="pic" idx="1"/>
          </p:nvPr>
        </p:nvSpPr>
        <p:spPr>
          <a:xfrm>
            <a:off x="4546088" y="1087996"/>
            <a:ext cx="5413534" cy="5370013"/>
          </a:xfrm>
        </p:spPr>
        <p:txBody>
          <a:bodyPr/>
          <a:lstStyle>
            <a:lvl1pPr marL="0" indent="0">
              <a:buNone/>
              <a:defRPr sz="2807"/>
            </a:lvl1pPr>
            <a:lvl2pPr marL="401010" indent="0">
              <a:buNone/>
              <a:defRPr sz="2456"/>
            </a:lvl2pPr>
            <a:lvl3pPr marL="802020" indent="0">
              <a:buNone/>
              <a:defRPr sz="2105"/>
            </a:lvl3pPr>
            <a:lvl4pPr marL="1203030" indent="0">
              <a:buNone/>
              <a:defRPr sz="1754"/>
            </a:lvl4pPr>
            <a:lvl5pPr marL="1604040" indent="0">
              <a:buNone/>
              <a:defRPr sz="1754"/>
            </a:lvl5pPr>
            <a:lvl6pPr marL="2005051" indent="0">
              <a:buNone/>
              <a:defRPr sz="1754"/>
            </a:lvl6pPr>
            <a:lvl7pPr marL="2406061" indent="0">
              <a:buNone/>
              <a:defRPr sz="1754"/>
            </a:lvl7pPr>
            <a:lvl8pPr marL="2807071" indent="0">
              <a:buNone/>
              <a:defRPr sz="1754"/>
            </a:lvl8pPr>
            <a:lvl9pPr marL="3208081" indent="0">
              <a:buNone/>
              <a:defRPr sz="1754"/>
            </a:lvl9pPr>
          </a:lstStyle>
          <a:p>
            <a:endParaRPr lang="en-US"/>
          </a:p>
        </p:txBody>
      </p:sp>
      <p:sp>
        <p:nvSpPr>
          <p:cNvPr id="4" name="Text Placeholder 3">
            <a:extLst>
              <a:ext uri="{FF2B5EF4-FFF2-40B4-BE49-F238E27FC236}">
                <a16:creationId xmlns="" xmlns:a16="http://schemas.microsoft.com/office/drawing/2014/main" id="{74025B66-10F1-4EB8-85B5-2D2E81A030C7}"/>
              </a:ext>
            </a:extLst>
          </p:cNvPr>
          <p:cNvSpPr>
            <a:spLocks noGrp="1"/>
          </p:cNvSpPr>
          <p:nvPr>
            <p:ph type="body" sz="half" idx="2"/>
          </p:nvPr>
        </p:nvSpPr>
        <p:spPr>
          <a:xfrm>
            <a:off x="736564" y="2266950"/>
            <a:ext cx="3448900" cy="4199805"/>
          </a:xfrm>
        </p:spPr>
        <p:txBody>
          <a:bodyPr/>
          <a:lstStyle>
            <a:lvl1pPr marL="0" indent="0">
              <a:buNone/>
              <a:defRPr sz="1403"/>
            </a:lvl1pPr>
            <a:lvl2pPr marL="401010" indent="0">
              <a:buNone/>
              <a:defRPr sz="1228"/>
            </a:lvl2pPr>
            <a:lvl3pPr marL="802020" indent="0">
              <a:buNone/>
              <a:defRPr sz="1053"/>
            </a:lvl3pPr>
            <a:lvl4pPr marL="1203030" indent="0">
              <a:buNone/>
              <a:defRPr sz="877"/>
            </a:lvl4pPr>
            <a:lvl5pPr marL="1604040" indent="0">
              <a:buNone/>
              <a:defRPr sz="877"/>
            </a:lvl5pPr>
            <a:lvl6pPr marL="2005051" indent="0">
              <a:buNone/>
              <a:defRPr sz="877"/>
            </a:lvl6pPr>
            <a:lvl7pPr marL="2406061" indent="0">
              <a:buNone/>
              <a:defRPr sz="877"/>
            </a:lvl7pPr>
            <a:lvl8pPr marL="2807071" indent="0">
              <a:buNone/>
              <a:defRPr sz="877"/>
            </a:lvl8pPr>
            <a:lvl9pPr marL="3208081" indent="0">
              <a:buNone/>
              <a:defRPr sz="877"/>
            </a:lvl9pPr>
          </a:lstStyle>
          <a:p>
            <a:pPr lvl="0"/>
            <a:r>
              <a:rPr lang="en-US"/>
              <a:t>Click to edit Master text styles</a:t>
            </a:r>
          </a:p>
        </p:txBody>
      </p:sp>
      <p:sp>
        <p:nvSpPr>
          <p:cNvPr id="5" name="Date Placeholder 4">
            <a:extLst>
              <a:ext uri="{FF2B5EF4-FFF2-40B4-BE49-F238E27FC236}">
                <a16:creationId xmlns="" xmlns:a16="http://schemas.microsoft.com/office/drawing/2014/main" id="{5A40663F-C841-483E-97D0-353A7DBE3943}"/>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930B26CF-7C8A-47FA-8677-A7F50CD4B06C}"/>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28F86AFB-1230-488A-8E47-4E7CB9642967}"/>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477863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3E801B6-88E3-4B3D-A0F3-1C4BA2C6D70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5483D5BC-0056-457C-8FF4-2B031B5FD2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40F263D-E876-4BBC-9B3F-6CB05C2DBC8B}"/>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8D3AE689-E2E1-40AB-A549-267EB6182F87}"/>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2033E705-EBB1-4AC1-81B8-CFC8DC5A2C44}"/>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05688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9B1C5784-CD17-41BA-9763-DDDD889E42F1}"/>
              </a:ext>
            </a:extLst>
          </p:cNvPr>
          <p:cNvSpPr>
            <a:spLocks noGrp="1"/>
          </p:cNvSpPr>
          <p:nvPr>
            <p:ph type="title" orient="vert"/>
          </p:nvPr>
        </p:nvSpPr>
        <p:spPr>
          <a:xfrm>
            <a:off x="7652465" y="402314"/>
            <a:ext cx="2305764" cy="6403784"/>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6CEB359C-CB2F-433E-94DB-2926A9F14993}"/>
              </a:ext>
            </a:extLst>
          </p:cNvPr>
          <p:cNvSpPr>
            <a:spLocks noGrp="1"/>
          </p:cNvSpPr>
          <p:nvPr>
            <p:ph type="body" orient="vert" idx="1"/>
          </p:nvPr>
        </p:nvSpPr>
        <p:spPr>
          <a:xfrm>
            <a:off x="735171" y="402314"/>
            <a:ext cx="6783626" cy="64037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2F6227A-3B41-4359-B590-9FDEEDC5C5FA}"/>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2CBF2833-AEDD-415B-9513-13256C39238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80E17981-1421-48C2-B1DA-504302E27F77}"/>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38510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chemeClr val="tx1"/>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sz="240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7995"/>
            <a:ext cx="4651629"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7995"/>
            <a:ext cx="4651629" cy="498729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chemeClr val="tx1"/>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11484CF-DD35-4EA5-A53C-3D8E9395B88A}"/>
              </a:ext>
            </a:extLst>
          </p:cNvPr>
          <p:cNvSpPr>
            <a:spLocks noGrp="1"/>
          </p:cNvSpPr>
          <p:nvPr>
            <p:ph type="ctrTitle"/>
          </p:nvPr>
        </p:nvSpPr>
        <p:spPr>
          <a:xfrm>
            <a:off x="1336675" y="1236678"/>
            <a:ext cx="8020050" cy="2630781"/>
          </a:xfrm>
        </p:spPr>
        <p:txBody>
          <a:bodyPr anchor="b"/>
          <a:lstStyle>
            <a:lvl1pPr algn="ctr">
              <a:defRPr sz="5263"/>
            </a:lvl1pPr>
          </a:lstStyle>
          <a:p>
            <a:r>
              <a:rPr lang="en-US"/>
              <a:t>Click to edit Master title style</a:t>
            </a:r>
          </a:p>
        </p:txBody>
      </p:sp>
      <p:sp>
        <p:nvSpPr>
          <p:cNvPr id="3" name="Subtitle 2">
            <a:extLst>
              <a:ext uri="{FF2B5EF4-FFF2-40B4-BE49-F238E27FC236}">
                <a16:creationId xmlns="" xmlns:a16="http://schemas.microsoft.com/office/drawing/2014/main" id="{B2CD8489-9BFC-4D4D-B88D-7A120949EA7E}"/>
              </a:ext>
            </a:extLst>
          </p:cNvPr>
          <p:cNvSpPr>
            <a:spLocks noGrp="1"/>
          </p:cNvSpPr>
          <p:nvPr>
            <p:ph type="subTitle" idx="1"/>
          </p:nvPr>
        </p:nvSpPr>
        <p:spPr>
          <a:xfrm>
            <a:off x="1336675" y="3968912"/>
            <a:ext cx="8020050" cy="1824404"/>
          </a:xfrm>
        </p:spPr>
        <p:txBody>
          <a:bodyPr/>
          <a:lstStyle>
            <a:lvl1pPr marL="0" indent="0" algn="ctr">
              <a:buNone/>
              <a:defRPr sz="2105"/>
            </a:lvl1pPr>
            <a:lvl2pPr marL="401010" indent="0" algn="ctr">
              <a:buNone/>
              <a:defRPr sz="1754"/>
            </a:lvl2pPr>
            <a:lvl3pPr marL="802020" indent="0" algn="ctr">
              <a:buNone/>
              <a:defRPr sz="1579"/>
            </a:lvl3pPr>
            <a:lvl4pPr marL="1203030" indent="0" algn="ctr">
              <a:buNone/>
              <a:defRPr sz="1403"/>
            </a:lvl4pPr>
            <a:lvl5pPr marL="1604040" indent="0" algn="ctr">
              <a:buNone/>
              <a:defRPr sz="1403"/>
            </a:lvl5pPr>
            <a:lvl6pPr marL="2005051" indent="0" algn="ctr">
              <a:buNone/>
              <a:defRPr sz="1403"/>
            </a:lvl6pPr>
            <a:lvl7pPr marL="2406061" indent="0" algn="ctr">
              <a:buNone/>
              <a:defRPr sz="1403"/>
            </a:lvl7pPr>
            <a:lvl8pPr marL="2807071" indent="0" algn="ctr">
              <a:buNone/>
              <a:defRPr sz="1403"/>
            </a:lvl8pPr>
            <a:lvl9pPr marL="3208081" indent="0" algn="ctr">
              <a:buNone/>
              <a:defRPr sz="1403"/>
            </a:lvl9pPr>
          </a:lstStyle>
          <a:p>
            <a:r>
              <a:rPr lang="en-US"/>
              <a:t>Click to edit Master subtitle style</a:t>
            </a:r>
          </a:p>
        </p:txBody>
      </p:sp>
      <p:sp>
        <p:nvSpPr>
          <p:cNvPr id="4" name="Date Placeholder 3">
            <a:extLst>
              <a:ext uri="{FF2B5EF4-FFF2-40B4-BE49-F238E27FC236}">
                <a16:creationId xmlns="" xmlns:a16="http://schemas.microsoft.com/office/drawing/2014/main" id="{0235FCB9-E045-47ED-9D5A-A982A3916B3B}"/>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F2177CEE-2C70-4BC6-961C-BA7186EA10E9}"/>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FD60840D-521E-48E7-A835-813E51A9354F}"/>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72830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890ADF-0698-47EE-8ACE-266BB986A5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B7A3FC6C-D776-4423-A960-A8237455B9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80B2CD03-606C-48A0-830A-50A521AF7CCA}"/>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6849E7EF-4A5C-4CAF-BFEA-42309BC7AC0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CBDBFC20-CC52-440A-BC01-E6D4DDDD5F9C}"/>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53925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0C50D26-B84D-4D5B-B353-0FA3974F696E}"/>
              </a:ext>
            </a:extLst>
          </p:cNvPr>
          <p:cNvSpPr>
            <a:spLocks noGrp="1"/>
          </p:cNvSpPr>
          <p:nvPr>
            <p:ph type="title"/>
          </p:nvPr>
        </p:nvSpPr>
        <p:spPr>
          <a:xfrm>
            <a:off x="729602" y="1883878"/>
            <a:ext cx="9223058" cy="3143294"/>
          </a:xfrm>
        </p:spPr>
        <p:txBody>
          <a:bodyPr anchor="b"/>
          <a:lstStyle>
            <a:lvl1pPr>
              <a:defRPr sz="5263"/>
            </a:lvl1pPr>
          </a:lstStyle>
          <a:p>
            <a:r>
              <a:rPr lang="en-US"/>
              <a:t>Click to edit Master title style</a:t>
            </a:r>
          </a:p>
        </p:txBody>
      </p:sp>
      <p:sp>
        <p:nvSpPr>
          <p:cNvPr id="3" name="Text Placeholder 2">
            <a:extLst>
              <a:ext uri="{FF2B5EF4-FFF2-40B4-BE49-F238E27FC236}">
                <a16:creationId xmlns="" xmlns:a16="http://schemas.microsoft.com/office/drawing/2014/main" id="{0F2E2FAD-D03C-44B1-A48A-3743B8F428F3}"/>
              </a:ext>
            </a:extLst>
          </p:cNvPr>
          <p:cNvSpPr>
            <a:spLocks noGrp="1"/>
          </p:cNvSpPr>
          <p:nvPr>
            <p:ph type="body" idx="1"/>
          </p:nvPr>
        </p:nvSpPr>
        <p:spPr>
          <a:xfrm>
            <a:off x="729602" y="5056909"/>
            <a:ext cx="9223058" cy="1652984"/>
          </a:xfrm>
        </p:spPr>
        <p:txBody>
          <a:bodyPr/>
          <a:lstStyle>
            <a:lvl1pPr marL="0" indent="0">
              <a:buNone/>
              <a:defRPr sz="2105">
                <a:solidFill>
                  <a:schemeClr val="tx1">
                    <a:tint val="75000"/>
                  </a:schemeClr>
                </a:solidFill>
              </a:defRPr>
            </a:lvl1pPr>
            <a:lvl2pPr marL="401010" indent="0">
              <a:buNone/>
              <a:defRPr sz="1754">
                <a:solidFill>
                  <a:schemeClr val="tx1">
                    <a:tint val="75000"/>
                  </a:schemeClr>
                </a:solidFill>
              </a:defRPr>
            </a:lvl2pPr>
            <a:lvl3pPr marL="802020" indent="0">
              <a:buNone/>
              <a:defRPr sz="1579">
                <a:solidFill>
                  <a:schemeClr val="tx1">
                    <a:tint val="75000"/>
                  </a:schemeClr>
                </a:solidFill>
              </a:defRPr>
            </a:lvl3pPr>
            <a:lvl4pPr marL="1203030" indent="0">
              <a:buNone/>
              <a:defRPr sz="1403">
                <a:solidFill>
                  <a:schemeClr val="tx1">
                    <a:tint val="75000"/>
                  </a:schemeClr>
                </a:solidFill>
              </a:defRPr>
            </a:lvl4pPr>
            <a:lvl5pPr marL="1604040" indent="0">
              <a:buNone/>
              <a:defRPr sz="1403">
                <a:solidFill>
                  <a:schemeClr val="tx1">
                    <a:tint val="75000"/>
                  </a:schemeClr>
                </a:solidFill>
              </a:defRPr>
            </a:lvl5pPr>
            <a:lvl6pPr marL="2005051" indent="0">
              <a:buNone/>
              <a:defRPr sz="1403">
                <a:solidFill>
                  <a:schemeClr val="tx1">
                    <a:tint val="75000"/>
                  </a:schemeClr>
                </a:solidFill>
              </a:defRPr>
            </a:lvl6pPr>
            <a:lvl7pPr marL="2406061" indent="0">
              <a:buNone/>
              <a:defRPr sz="1403">
                <a:solidFill>
                  <a:schemeClr val="tx1">
                    <a:tint val="75000"/>
                  </a:schemeClr>
                </a:solidFill>
              </a:defRPr>
            </a:lvl7pPr>
            <a:lvl8pPr marL="2807071" indent="0">
              <a:buNone/>
              <a:defRPr sz="1403">
                <a:solidFill>
                  <a:schemeClr val="tx1">
                    <a:tint val="75000"/>
                  </a:schemeClr>
                </a:solidFill>
              </a:defRPr>
            </a:lvl8pPr>
            <a:lvl9pPr marL="3208081" indent="0">
              <a:buNone/>
              <a:defRPr sz="1403">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392D0B65-F924-45FD-AA90-8EBF88E2D81D}"/>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AC868C98-C6B1-4898-ACBC-FB3B3DDF7703}"/>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A670498A-E26D-4104-BF2B-6E9AC15FBC2D}"/>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01315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6A3195-AC86-4749-9812-818B48ADA1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FBA172D-9FE6-45B2-839C-1BB568ACA2B0}"/>
              </a:ext>
            </a:extLst>
          </p:cNvPr>
          <p:cNvSpPr>
            <a:spLocks noGrp="1"/>
          </p:cNvSpPr>
          <p:nvPr>
            <p:ph sz="half" idx="1"/>
          </p:nvPr>
        </p:nvSpPr>
        <p:spPr>
          <a:xfrm>
            <a:off x="735171" y="2011568"/>
            <a:ext cx="4544695" cy="47945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58E098B2-871E-4BFF-9160-C228A7B64BBE}"/>
              </a:ext>
            </a:extLst>
          </p:cNvPr>
          <p:cNvSpPr>
            <a:spLocks noGrp="1"/>
          </p:cNvSpPr>
          <p:nvPr>
            <p:ph sz="half" idx="2"/>
          </p:nvPr>
        </p:nvSpPr>
        <p:spPr>
          <a:xfrm>
            <a:off x="5413534" y="2011568"/>
            <a:ext cx="4544695" cy="47945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129DA5BE-8A4A-45ED-94EC-540CB3BAE9AD}"/>
              </a:ext>
            </a:extLst>
          </p:cNvPr>
          <p:cNvSpPr>
            <a:spLocks noGrp="1"/>
          </p:cNvSpPr>
          <p:nvPr>
            <p:ph type="dt" sz="half" idx="10"/>
          </p:nvPr>
        </p:nvSpPr>
        <p:spPr/>
        <p:txBody>
          <a:body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C867B05D-78FC-4F6D-8EE7-9C4EF8896B8F}"/>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4215CB00-EF83-4BA9-9476-8C1C68B3D52B}"/>
              </a:ext>
            </a:extLst>
          </p:cNvPr>
          <p:cNvSpPr>
            <a:spLocks noGrp="1"/>
          </p:cNvSpPr>
          <p:nvPr>
            <p:ph type="sldNum" sz="quarter" idx="12"/>
          </p:nvPr>
        </p:nvSpPr>
        <p:spPr/>
        <p:txBody>
          <a:body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207234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070610" y="653288"/>
            <a:ext cx="8552179" cy="453390"/>
          </a:xfrm>
          <a:prstGeom prst="rect">
            <a:avLst/>
          </a:prstGeom>
        </p:spPr>
        <p:txBody>
          <a:bodyPr wrap="square" lIns="0" tIns="0" rIns="0" bIns="0">
            <a:spAutoFit/>
          </a:bodyPr>
          <a:lstStyle>
            <a:lvl1pPr>
              <a:defRPr sz="2800" b="1" i="0">
                <a:solidFill>
                  <a:schemeClr val="tx1"/>
                </a:solidFill>
                <a:latin typeface="Verdana"/>
                <a:cs typeface="Verdana"/>
              </a:defRPr>
            </a:lvl1pPr>
          </a:lstStyle>
          <a:p>
            <a:endParaRPr/>
          </a:p>
        </p:txBody>
      </p:sp>
      <p:sp>
        <p:nvSpPr>
          <p:cNvPr id="3" name="Holder 3"/>
          <p:cNvSpPr>
            <a:spLocks noGrp="1"/>
          </p:cNvSpPr>
          <p:nvPr>
            <p:ph type="body" idx="1"/>
          </p:nvPr>
        </p:nvSpPr>
        <p:spPr>
          <a:xfrm>
            <a:off x="1234439" y="1427479"/>
            <a:ext cx="8224520" cy="4762500"/>
          </a:xfrm>
          <a:prstGeom prst="rect">
            <a:avLst/>
          </a:prstGeom>
        </p:spPr>
        <p:txBody>
          <a:bodyPr wrap="square" lIns="0" tIns="0" rIns="0" bIns="0">
            <a:spAutoFit/>
          </a:bodyPr>
          <a:lstStyle>
            <a:lvl1pPr>
              <a:defRPr sz="240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a:xfrm>
            <a:off x="3635756" y="7027545"/>
            <a:ext cx="3421888" cy="37782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7027545"/>
            <a:ext cx="2459482" cy="37782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5/20/2020</a:t>
            </a:fld>
            <a:endParaRPr lang="en-US"/>
          </a:p>
        </p:txBody>
      </p:sp>
      <p:sp>
        <p:nvSpPr>
          <p:cNvPr id="6" name="Holder 6"/>
          <p:cNvSpPr>
            <a:spLocks noGrp="1"/>
          </p:cNvSpPr>
          <p:nvPr>
            <p:ph type="sldNum" sz="quarter" idx="7"/>
          </p:nvPr>
        </p:nvSpPr>
        <p:spPr>
          <a:xfrm>
            <a:off x="7699248" y="7027545"/>
            <a:ext cx="2459482" cy="37782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99A906F2-0F70-43DC-BBE0-868ABCDA1D23}"/>
              </a:ext>
            </a:extLst>
          </p:cNvPr>
          <p:cNvSpPr>
            <a:spLocks noGrp="1"/>
          </p:cNvSpPr>
          <p:nvPr>
            <p:ph type="title"/>
          </p:nvPr>
        </p:nvSpPr>
        <p:spPr>
          <a:xfrm>
            <a:off x="735171" y="402314"/>
            <a:ext cx="9223058" cy="146057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4708A4A4-FEAF-48D1-9592-64F4BB436670}"/>
              </a:ext>
            </a:extLst>
          </p:cNvPr>
          <p:cNvSpPr>
            <a:spLocks noGrp="1"/>
          </p:cNvSpPr>
          <p:nvPr>
            <p:ph type="body" idx="1"/>
          </p:nvPr>
        </p:nvSpPr>
        <p:spPr>
          <a:xfrm>
            <a:off x="735171" y="2011568"/>
            <a:ext cx="9223058" cy="479453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D1E08A4-8276-48B9-92B9-00664D062D70}"/>
              </a:ext>
            </a:extLst>
          </p:cNvPr>
          <p:cNvSpPr>
            <a:spLocks noGrp="1"/>
          </p:cNvSpPr>
          <p:nvPr>
            <p:ph type="dt" sz="half" idx="2"/>
          </p:nvPr>
        </p:nvSpPr>
        <p:spPr>
          <a:xfrm>
            <a:off x="735171" y="7003756"/>
            <a:ext cx="2406015" cy="402314"/>
          </a:xfrm>
          <a:prstGeom prst="rect">
            <a:avLst/>
          </a:prstGeom>
        </p:spPr>
        <p:txBody>
          <a:bodyPr vert="horz" lIns="91440" tIns="45720" rIns="91440" bIns="45720" rtlCol="0" anchor="ctr"/>
          <a:lstStyle>
            <a:lvl1pPr algn="l">
              <a:defRPr sz="1053">
                <a:solidFill>
                  <a:schemeClr val="tx1">
                    <a:tint val="75000"/>
                  </a:schemeClr>
                </a:solidFill>
              </a:defRPr>
            </a:lvl1pPr>
          </a:lstStyle>
          <a:p>
            <a:fld id="{1EA4B212-99DC-422B-A282-9BE14D69284F}" type="datetimeFigureOut">
              <a:rPr lang="en-US" smtClean="0">
                <a:solidFill>
                  <a:prstClr val="black">
                    <a:tint val="75000"/>
                  </a:prstClr>
                </a:solidFill>
              </a:rPr>
              <a:pPr/>
              <a:t>5/20/2020</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87C7DA9E-655F-42BC-8850-A5721529DE45}"/>
              </a:ext>
            </a:extLst>
          </p:cNvPr>
          <p:cNvSpPr>
            <a:spLocks noGrp="1"/>
          </p:cNvSpPr>
          <p:nvPr>
            <p:ph type="ftr" sz="quarter" idx="3"/>
          </p:nvPr>
        </p:nvSpPr>
        <p:spPr>
          <a:xfrm>
            <a:off x="3542189" y="7003756"/>
            <a:ext cx="3609023" cy="402314"/>
          </a:xfrm>
          <a:prstGeom prst="rect">
            <a:avLst/>
          </a:prstGeom>
        </p:spPr>
        <p:txBody>
          <a:bodyPr vert="horz" lIns="91440" tIns="45720" rIns="91440" bIns="45720" rtlCol="0" anchor="ctr"/>
          <a:lstStyle>
            <a:lvl1pPr algn="ctr">
              <a:defRPr sz="1053">
                <a:solidFill>
                  <a:schemeClr val="tx1">
                    <a:tint val="75000"/>
                  </a:schemeClr>
                </a:solidFill>
              </a:defRPr>
            </a:lvl1p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27EB063D-E537-4C15-B42E-880B54D23486}"/>
              </a:ext>
            </a:extLst>
          </p:cNvPr>
          <p:cNvSpPr>
            <a:spLocks noGrp="1"/>
          </p:cNvSpPr>
          <p:nvPr>
            <p:ph type="sldNum" sz="quarter" idx="4"/>
          </p:nvPr>
        </p:nvSpPr>
        <p:spPr>
          <a:xfrm>
            <a:off x="7552214" y="7003756"/>
            <a:ext cx="2406015" cy="402314"/>
          </a:xfrm>
          <a:prstGeom prst="rect">
            <a:avLst/>
          </a:prstGeom>
        </p:spPr>
        <p:txBody>
          <a:bodyPr vert="horz" lIns="91440" tIns="45720" rIns="91440" bIns="45720" rtlCol="0" anchor="ctr"/>
          <a:lstStyle>
            <a:lvl1pPr algn="r">
              <a:defRPr sz="1053">
                <a:solidFill>
                  <a:schemeClr val="tx1">
                    <a:tint val="75000"/>
                  </a:schemeClr>
                </a:solidFill>
              </a:defRPr>
            </a:lvl1pPr>
          </a:lstStyle>
          <a:p>
            <a:fld id="{EF253094-C359-4214-AD4E-47024ADC59C1}"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219345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txStyles>
    <p:titleStyle>
      <a:lvl1pPr algn="l" defTabSz="802020" rtl="0" eaLnBrk="1" latinLnBrk="0" hangingPunct="1">
        <a:lnSpc>
          <a:spcPct val="90000"/>
        </a:lnSpc>
        <a:spcBef>
          <a:spcPct val="0"/>
        </a:spcBef>
        <a:buNone/>
        <a:defRPr sz="3859" kern="1200">
          <a:solidFill>
            <a:schemeClr val="tx1"/>
          </a:solidFill>
          <a:latin typeface="+mj-lt"/>
          <a:ea typeface="+mj-ea"/>
          <a:cs typeface="+mj-cs"/>
        </a:defRPr>
      </a:lvl1pPr>
    </p:titleStyle>
    <p:bodyStyle>
      <a:lvl1pPr marL="200505" indent="-200505" algn="l" defTabSz="802020" rtl="0" eaLnBrk="1" latinLnBrk="0" hangingPunct="1">
        <a:lnSpc>
          <a:spcPct val="90000"/>
        </a:lnSpc>
        <a:spcBef>
          <a:spcPts val="877"/>
        </a:spcBef>
        <a:buFont typeface="Arial" panose="020B0604020202020204" pitchFamily="34" charset="0"/>
        <a:buChar char="•"/>
        <a:defRPr sz="2456" kern="1200">
          <a:solidFill>
            <a:schemeClr val="tx1"/>
          </a:solidFill>
          <a:latin typeface="+mn-lt"/>
          <a:ea typeface="+mn-ea"/>
          <a:cs typeface="+mn-cs"/>
        </a:defRPr>
      </a:lvl1pPr>
      <a:lvl2pPr marL="601515" indent="-200505" algn="l" defTabSz="802020" rtl="0" eaLnBrk="1" latinLnBrk="0" hangingPunct="1">
        <a:lnSpc>
          <a:spcPct val="90000"/>
        </a:lnSpc>
        <a:spcBef>
          <a:spcPts val="439"/>
        </a:spcBef>
        <a:buFont typeface="Arial" panose="020B0604020202020204" pitchFamily="34" charset="0"/>
        <a:buChar char="•"/>
        <a:defRPr sz="2105" kern="1200">
          <a:solidFill>
            <a:schemeClr val="tx1"/>
          </a:solidFill>
          <a:latin typeface="+mn-lt"/>
          <a:ea typeface="+mn-ea"/>
          <a:cs typeface="+mn-cs"/>
        </a:defRPr>
      </a:lvl2pPr>
      <a:lvl3pPr marL="1002525" indent="-200505" algn="l" defTabSz="802020" rtl="0" eaLnBrk="1" latinLnBrk="0" hangingPunct="1">
        <a:lnSpc>
          <a:spcPct val="90000"/>
        </a:lnSpc>
        <a:spcBef>
          <a:spcPts val="439"/>
        </a:spcBef>
        <a:buFont typeface="Arial" panose="020B0604020202020204" pitchFamily="34" charset="0"/>
        <a:buChar char="•"/>
        <a:defRPr sz="1754" kern="1200">
          <a:solidFill>
            <a:schemeClr val="tx1"/>
          </a:solidFill>
          <a:latin typeface="+mn-lt"/>
          <a:ea typeface="+mn-ea"/>
          <a:cs typeface="+mn-cs"/>
        </a:defRPr>
      </a:lvl3pPr>
      <a:lvl4pPr marL="1403535"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4pPr>
      <a:lvl5pPr marL="180454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5pPr>
      <a:lvl6pPr marL="220555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6pPr>
      <a:lvl7pPr marL="260656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7pPr>
      <a:lvl8pPr marL="300757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8pPr>
      <a:lvl9pPr marL="340858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9pPr>
    </p:bodyStyle>
    <p:otherStyle>
      <a:defPPr>
        <a:defRPr lang="en-US"/>
      </a:defPPr>
      <a:lvl1pPr marL="0" algn="l" defTabSz="802020" rtl="0" eaLnBrk="1" latinLnBrk="0" hangingPunct="1">
        <a:defRPr sz="1579" kern="1200">
          <a:solidFill>
            <a:schemeClr val="tx1"/>
          </a:solidFill>
          <a:latin typeface="+mn-lt"/>
          <a:ea typeface="+mn-ea"/>
          <a:cs typeface="+mn-cs"/>
        </a:defRPr>
      </a:lvl1pPr>
      <a:lvl2pPr marL="401010" algn="l" defTabSz="802020" rtl="0" eaLnBrk="1" latinLnBrk="0" hangingPunct="1">
        <a:defRPr sz="1579" kern="1200">
          <a:solidFill>
            <a:schemeClr val="tx1"/>
          </a:solidFill>
          <a:latin typeface="+mn-lt"/>
          <a:ea typeface="+mn-ea"/>
          <a:cs typeface="+mn-cs"/>
        </a:defRPr>
      </a:lvl2pPr>
      <a:lvl3pPr marL="802020" algn="l" defTabSz="802020" rtl="0" eaLnBrk="1" latinLnBrk="0" hangingPunct="1">
        <a:defRPr sz="1579" kern="1200">
          <a:solidFill>
            <a:schemeClr val="tx1"/>
          </a:solidFill>
          <a:latin typeface="+mn-lt"/>
          <a:ea typeface="+mn-ea"/>
          <a:cs typeface="+mn-cs"/>
        </a:defRPr>
      </a:lvl3pPr>
      <a:lvl4pPr marL="1203030" algn="l" defTabSz="802020" rtl="0" eaLnBrk="1" latinLnBrk="0" hangingPunct="1">
        <a:defRPr sz="1579" kern="1200">
          <a:solidFill>
            <a:schemeClr val="tx1"/>
          </a:solidFill>
          <a:latin typeface="+mn-lt"/>
          <a:ea typeface="+mn-ea"/>
          <a:cs typeface="+mn-cs"/>
        </a:defRPr>
      </a:lvl4pPr>
      <a:lvl5pPr marL="1604040" algn="l" defTabSz="802020" rtl="0" eaLnBrk="1" latinLnBrk="0" hangingPunct="1">
        <a:defRPr sz="1579" kern="1200">
          <a:solidFill>
            <a:schemeClr val="tx1"/>
          </a:solidFill>
          <a:latin typeface="+mn-lt"/>
          <a:ea typeface="+mn-ea"/>
          <a:cs typeface="+mn-cs"/>
        </a:defRPr>
      </a:lvl5pPr>
      <a:lvl6pPr marL="2005051" algn="l" defTabSz="802020" rtl="0" eaLnBrk="1" latinLnBrk="0" hangingPunct="1">
        <a:defRPr sz="1579" kern="1200">
          <a:solidFill>
            <a:schemeClr val="tx1"/>
          </a:solidFill>
          <a:latin typeface="+mn-lt"/>
          <a:ea typeface="+mn-ea"/>
          <a:cs typeface="+mn-cs"/>
        </a:defRPr>
      </a:lvl6pPr>
      <a:lvl7pPr marL="2406061" algn="l" defTabSz="802020" rtl="0" eaLnBrk="1" latinLnBrk="0" hangingPunct="1">
        <a:defRPr sz="1579" kern="1200">
          <a:solidFill>
            <a:schemeClr val="tx1"/>
          </a:solidFill>
          <a:latin typeface="+mn-lt"/>
          <a:ea typeface="+mn-ea"/>
          <a:cs typeface="+mn-cs"/>
        </a:defRPr>
      </a:lvl7pPr>
      <a:lvl8pPr marL="2807071" algn="l" defTabSz="802020" rtl="0" eaLnBrk="1" latinLnBrk="0" hangingPunct="1">
        <a:defRPr sz="1579" kern="1200">
          <a:solidFill>
            <a:schemeClr val="tx1"/>
          </a:solidFill>
          <a:latin typeface="+mn-lt"/>
          <a:ea typeface="+mn-ea"/>
          <a:cs typeface="+mn-cs"/>
        </a:defRPr>
      </a:lvl8pPr>
      <a:lvl9pPr marL="3208081" algn="l" defTabSz="802020" rtl="0" eaLnBrk="1" latinLnBrk="0" hangingPunct="1">
        <a:defRPr sz="157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wma"/><Relationship Id="rId1" Type="http://schemas.microsoft.com/office/2007/relationships/media" Target="../media/media1.wm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ma"/><Relationship Id="rId1" Type="http://schemas.microsoft.com/office/2007/relationships/media" Target="../media/media10.wm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ma"/><Relationship Id="rId1" Type="http://schemas.microsoft.com/office/2007/relationships/media" Target="../media/media11.wm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ma"/><Relationship Id="rId1" Type="http://schemas.microsoft.com/office/2007/relationships/media" Target="../media/media12.wma"/><Relationship Id="rId5" Type="http://schemas.openxmlformats.org/officeDocument/2006/relationships/image" Target="../media/image3.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ma"/><Relationship Id="rId1" Type="http://schemas.microsoft.com/office/2007/relationships/media" Target="../media/media13.wma"/><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wma"/><Relationship Id="rId1" Type="http://schemas.microsoft.com/office/2007/relationships/media" Target="../media/media14.wm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wma"/><Relationship Id="rId1" Type="http://schemas.microsoft.com/office/2007/relationships/media" Target="../media/media15.wma"/><Relationship Id="rId5" Type="http://schemas.openxmlformats.org/officeDocument/2006/relationships/image" Target="../media/image3.png"/><Relationship Id="rId4" Type="http://schemas.openxmlformats.org/officeDocument/2006/relationships/image" Target="../media/image8.emf"/></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wma"/><Relationship Id="rId1" Type="http://schemas.microsoft.com/office/2007/relationships/media" Target="../media/media16.wma"/><Relationship Id="rId5" Type="http://schemas.openxmlformats.org/officeDocument/2006/relationships/image" Target="../media/image3.png"/><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ma"/><Relationship Id="rId1" Type="http://schemas.microsoft.com/office/2007/relationships/media" Target="../media/media2.wm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wma"/><Relationship Id="rId1" Type="http://schemas.microsoft.com/office/2007/relationships/media" Target="../media/media17.wma"/><Relationship Id="rId5" Type="http://schemas.openxmlformats.org/officeDocument/2006/relationships/image" Target="../media/image3.png"/><Relationship Id="rId4" Type="http://schemas.openxmlformats.org/officeDocument/2006/relationships/image" Target="../media/image10.emf"/></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8.wma"/><Relationship Id="rId1" Type="http://schemas.microsoft.com/office/2007/relationships/media" Target="../media/media18.wma"/><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9.wma"/><Relationship Id="rId1" Type="http://schemas.microsoft.com/office/2007/relationships/media" Target="../media/media19.wma"/><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0.wma"/><Relationship Id="rId1" Type="http://schemas.microsoft.com/office/2007/relationships/media" Target="../media/media20.wma"/><Relationship Id="rId5" Type="http://schemas.openxmlformats.org/officeDocument/2006/relationships/image" Target="../media/image3.png"/><Relationship Id="rId4" Type="http://schemas.openxmlformats.org/officeDocument/2006/relationships/image" Target="../media/image11.emf"/></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1.wma"/><Relationship Id="rId1" Type="http://schemas.microsoft.com/office/2007/relationships/media" Target="../media/media21.wma"/><Relationship Id="rId5" Type="http://schemas.openxmlformats.org/officeDocument/2006/relationships/image" Target="../media/image3.png"/><Relationship Id="rId4" Type="http://schemas.openxmlformats.org/officeDocument/2006/relationships/image" Target="../media/image12.emf"/></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2.wma"/><Relationship Id="rId1" Type="http://schemas.microsoft.com/office/2007/relationships/media" Target="../media/media22.wma"/><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3.wma"/><Relationship Id="rId1" Type="http://schemas.microsoft.com/office/2007/relationships/media" Target="../media/media23.wma"/><Relationship Id="rId5" Type="http://schemas.openxmlformats.org/officeDocument/2006/relationships/image" Target="../media/image3.pn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4.wma"/><Relationship Id="rId1" Type="http://schemas.microsoft.com/office/2007/relationships/media" Target="../media/media24.wma"/><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5.wma"/><Relationship Id="rId1" Type="http://schemas.microsoft.com/office/2007/relationships/media" Target="../media/media25.wma"/><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6.wma"/><Relationship Id="rId1" Type="http://schemas.microsoft.com/office/2007/relationships/media" Target="../media/media26.wm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ma"/><Relationship Id="rId1" Type="http://schemas.microsoft.com/office/2007/relationships/media" Target="../media/media3.wma"/><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7.wma"/><Relationship Id="rId1" Type="http://schemas.microsoft.com/office/2007/relationships/media" Target="../media/media27.wma"/><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8.wma"/><Relationship Id="rId1" Type="http://schemas.microsoft.com/office/2007/relationships/media" Target="../media/media28.wma"/><Relationship Id="rId5" Type="http://schemas.openxmlformats.org/officeDocument/2006/relationships/image" Target="../media/image3.png"/><Relationship Id="rId4" Type="http://schemas.openxmlformats.org/officeDocument/2006/relationships/image" Target="../media/image14.emf"/></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9.wma"/><Relationship Id="rId1" Type="http://schemas.microsoft.com/office/2007/relationships/media" Target="../media/media29.wma"/><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0.wma"/><Relationship Id="rId1" Type="http://schemas.microsoft.com/office/2007/relationships/media" Target="../media/media30.wma"/><Relationship Id="rId5" Type="http://schemas.openxmlformats.org/officeDocument/2006/relationships/image" Target="../media/image3.png"/><Relationship Id="rId4" Type="http://schemas.openxmlformats.org/officeDocument/2006/relationships/image" Target="../media/image15.emf"/></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1.wma"/><Relationship Id="rId1" Type="http://schemas.microsoft.com/office/2007/relationships/media" Target="../media/media31.wma"/><Relationship Id="rId5" Type="http://schemas.openxmlformats.org/officeDocument/2006/relationships/image" Target="../media/image3.png"/><Relationship Id="rId4" Type="http://schemas.openxmlformats.org/officeDocument/2006/relationships/image" Target="../media/image16.emf"/></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2.wma"/><Relationship Id="rId1" Type="http://schemas.microsoft.com/office/2007/relationships/media" Target="../media/media32.wma"/><Relationship Id="rId5" Type="http://schemas.openxmlformats.org/officeDocument/2006/relationships/image" Target="../media/image3.png"/><Relationship Id="rId4" Type="http://schemas.openxmlformats.org/officeDocument/2006/relationships/image" Target="../media/image17.emf"/></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3.wma"/><Relationship Id="rId1" Type="http://schemas.microsoft.com/office/2007/relationships/media" Target="../media/media33.wma"/><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4.wma"/><Relationship Id="rId1" Type="http://schemas.microsoft.com/office/2007/relationships/media" Target="../media/media34.wma"/><Relationship Id="rId5" Type="http://schemas.openxmlformats.org/officeDocument/2006/relationships/image" Target="../media/image3.png"/><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5.wma"/><Relationship Id="rId1" Type="http://schemas.microsoft.com/office/2007/relationships/media" Target="../media/media35.wm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ma"/><Relationship Id="rId1" Type="http://schemas.microsoft.com/office/2007/relationships/media" Target="../media/media4.wma"/><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6.wma"/><Relationship Id="rId1" Type="http://schemas.microsoft.com/office/2007/relationships/media" Target="../media/media36.wma"/><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hyperlink" Target="https://youtu.be/xgW8VhEOpFg" TargetMode="External"/><Relationship Id="rId2" Type="http://schemas.openxmlformats.org/officeDocument/2006/relationships/hyperlink" Target="https://youtu.be/ejPXTOcMRPA"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ma"/><Relationship Id="rId1" Type="http://schemas.microsoft.com/office/2007/relationships/media" Target="../media/media5.wma"/><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ma"/><Relationship Id="rId1" Type="http://schemas.microsoft.com/office/2007/relationships/media" Target="../media/media6.wma"/><Relationship Id="rId5"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ma"/><Relationship Id="rId1" Type="http://schemas.microsoft.com/office/2007/relationships/media" Target="../media/media8.wm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ma"/><Relationship Id="rId1" Type="http://schemas.microsoft.com/office/2007/relationships/media" Target="../media/media9.wm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0" y="654050"/>
            <a:ext cx="10223500" cy="861774"/>
          </a:xfrm>
        </p:spPr>
        <p:txBody>
          <a:bodyPr/>
          <a:lstStyle/>
          <a:p>
            <a:pPr algn="ctr"/>
            <a:r>
              <a:rPr lang="en-US" dirty="0" smtClean="0"/>
              <a:t>Real Time task scheduling concepts</a:t>
            </a:r>
            <a:br>
              <a:rPr lang="en-US" dirty="0" smtClean="0"/>
            </a:br>
            <a:endParaRPr lang="en-US" b="0" dirty="0"/>
          </a:p>
        </p:txBody>
      </p:sp>
      <p:sp>
        <p:nvSpPr>
          <p:cNvPr id="8" name="TextBox 7"/>
          <p:cNvSpPr txBox="1"/>
          <p:nvPr/>
        </p:nvSpPr>
        <p:spPr>
          <a:xfrm>
            <a:off x="2482850" y="3397250"/>
            <a:ext cx="5257800" cy="3662541"/>
          </a:xfrm>
          <a:prstGeom prst="rect">
            <a:avLst/>
          </a:prstGeom>
          <a:noFill/>
        </p:spPr>
        <p:txBody>
          <a:bodyPr wrap="square" rtlCol="0">
            <a:spAutoFit/>
          </a:bodyPr>
          <a:lstStyle/>
          <a:p>
            <a:r>
              <a:rPr lang="en-US" sz="2800" dirty="0"/>
              <a:t>Topics</a:t>
            </a:r>
            <a:br>
              <a:rPr lang="en-US" sz="2800" dirty="0"/>
            </a:br>
            <a:r>
              <a:rPr lang="en-US" sz="2800" dirty="0"/>
              <a:t/>
            </a:r>
            <a:br>
              <a:rPr lang="en-US" sz="2800" dirty="0"/>
            </a:br>
            <a:r>
              <a:rPr lang="en-US" sz="2800" dirty="0"/>
              <a:t>1. Basic </a:t>
            </a:r>
            <a:r>
              <a:rPr lang="en-US" sz="2800" dirty="0" smtClean="0"/>
              <a:t>concepts – Jobs and Tasks</a:t>
            </a:r>
            <a:r>
              <a:rPr lang="en-US" sz="2800" dirty="0"/>
              <a:t/>
            </a:r>
            <a:br>
              <a:rPr lang="en-US" sz="2800" dirty="0"/>
            </a:br>
            <a:r>
              <a:rPr lang="en-US" sz="2800" dirty="0"/>
              <a:t>2. Task Characteristics</a:t>
            </a:r>
            <a:br>
              <a:rPr lang="en-US" sz="2800" dirty="0"/>
            </a:br>
            <a:r>
              <a:rPr lang="en-US" sz="2800" dirty="0"/>
              <a:t>3. Release and response time</a:t>
            </a:r>
            <a:br>
              <a:rPr lang="en-US" sz="2800" dirty="0"/>
            </a:br>
            <a:r>
              <a:rPr lang="en-US" sz="2800" dirty="0"/>
              <a:t>4. Deadlines and timing constraints</a:t>
            </a:r>
            <a:br>
              <a:rPr lang="en-US" sz="2800" dirty="0"/>
            </a:br>
            <a:r>
              <a:rPr lang="en-US" sz="2800" dirty="0"/>
              <a:t>5. Real time task scheduling </a:t>
            </a:r>
            <a:br>
              <a:rPr lang="en-US" sz="2800" dirty="0"/>
            </a:br>
            <a:r>
              <a:rPr lang="en-US" dirty="0"/>
              <a:t/>
            </a:r>
            <a:br>
              <a:rPr lang="en-US" dirty="0"/>
            </a:br>
            <a:endParaRPr lang="en-US" dirty="0"/>
          </a:p>
        </p:txBody>
      </p:sp>
      <p:pic>
        <p:nvPicPr>
          <p:cNvPr id="1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0382941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06" fill="hold"/>
                                        <p:tgtEl>
                                          <p:spTgt spid="12"/>
                                        </p:tgtEl>
                                      </p:cBhvr>
                                    </p:cmd>
                                  </p:childTnLst>
                                </p:cTn>
                              </p:par>
                            </p:childTnLst>
                          </p:cTn>
                        </p:par>
                      </p:childTnLst>
                    </p:cTn>
                  </p:par>
                </p:childTnLst>
              </p:cTn>
              <p:nextCondLst>
                <p:cond evt="onClick" delay="0">
                  <p:tgtEl>
                    <p:spTgt spid="12"/>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AB83421A-7FA1-4F10-8522-A62C56283794}"/>
              </a:ext>
            </a:extLst>
          </p:cNvPr>
          <p:cNvSpPr/>
          <p:nvPr/>
        </p:nvSpPr>
        <p:spPr>
          <a:xfrm>
            <a:off x="177800" y="196850"/>
            <a:ext cx="9982200" cy="2308324"/>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Examples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err="1">
                <a:solidFill>
                  <a:srgbClr val="C00000"/>
                </a:solidFill>
                <a:latin typeface="Times New Roman" panose="02020603050405020304" pitchFamily="18" charset="0"/>
                <a:cs typeface="Times New Roman" panose="02020603050405020304" pitchFamily="18" charset="0"/>
              </a:rPr>
              <a:t>T</a:t>
            </a:r>
            <a:r>
              <a:rPr lang="en-US" sz="2400" baseline="-25000" dirty="0" err="1">
                <a:solidFill>
                  <a:srgbClr val="C00000"/>
                </a:solidFill>
                <a:latin typeface="Times New Roman" panose="02020603050405020304" pitchFamily="18" charset="0"/>
                <a:cs typeface="Times New Roman" panose="02020603050405020304" pitchFamily="18" charset="0"/>
              </a:rPr>
              <a:t>i</a:t>
            </a:r>
            <a:r>
              <a:rPr lang="en-US" sz="2400" dirty="0">
                <a:solidFill>
                  <a:srgbClr val="C00000"/>
                </a:solidFill>
                <a:latin typeface="Times New Roman" panose="02020603050405020304" pitchFamily="18" charset="0"/>
                <a:cs typeface="Times New Roman" panose="02020603050405020304" pitchFamily="18" charset="0"/>
              </a:rPr>
              <a:t>=(1,10,3,6)</a:t>
            </a:r>
          </a:p>
          <a:p>
            <a:pPr marL="342900" indent="-342900" algn="just">
              <a:buFont typeface="Wingdings" panose="05000000000000000000" pitchFamily="2" charset="2"/>
              <a:buChar char="Ø"/>
            </a:pPr>
            <a:r>
              <a:rPr lang="en-US" sz="2400" dirty="0">
                <a:solidFill>
                  <a:srgbClr val="C00000"/>
                </a:solidFill>
                <a:latin typeface="Times New Roman" panose="02020603050405020304" pitchFamily="18" charset="0"/>
                <a:cs typeface="Times New Roman" panose="02020603050405020304" pitchFamily="18" charset="0"/>
              </a:rPr>
              <a:t>Phase is 1, period is 10, execution time is 3 and relative deadline is 6</a:t>
            </a:r>
          </a:p>
          <a:p>
            <a:pPr marL="342900" indent="-342900" algn="just">
              <a:buFont typeface="Wingdings" panose="05000000000000000000" pitchFamily="2" charset="2"/>
              <a:buChar char="Ø"/>
            </a:pPr>
            <a:r>
              <a:rPr lang="en-US" sz="2400" dirty="0">
                <a:solidFill>
                  <a:srgbClr val="C00000"/>
                </a:solidFill>
                <a:latin typeface="Times New Roman" panose="02020603050405020304" pitchFamily="18" charset="0"/>
                <a:cs typeface="Times New Roman" panose="02020603050405020304" pitchFamily="18" charset="0"/>
              </a:rPr>
              <a:t>First job is released and ready at time 1 and Must be completed by time 7</a:t>
            </a:r>
          </a:p>
          <a:p>
            <a:pPr marL="342900" indent="-342900" algn="just">
              <a:buFont typeface="Wingdings" panose="05000000000000000000" pitchFamily="2" charset="2"/>
              <a:buChar char="Ø"/>
            </a:pPr>
            <a:r>
              <a:rPr lang="en-US" sz="2400" dirty="0">
                <a:solidFill>
                  <a:srgbClr val="C00000"/>
                </a:solidFill>
                <a:latin typeface="Times New Roman" panose="02020603050405020304" pitchFamily="18" charset="0"/>
                <a:cs typeface="Times New Roman" panose="02020603050405020304" pitchFamily="18" charset="0"/>
              </a:rPr>
              <a:t>Second job is ready at 11 and must be completed by 17 and so on</a:t>
            </a:r>
          </a:p>
        </p:txBody>
      </p:sp>
      <p:sp>
        <p:nvSpPr>
          <p:cNvPr id="6" name="Rectangle 5">
            <a:extLst>
              <a:ext uri="{FF2B5EF4-FFF2-40B4-BE49-F238E27FC236}">
                <a16:creationId xmlns:a16="http://schemas.microsoft.com/office/drawing/2014/main" xmlns="" id="{F6644F43-E715-44C5-AA87-876D1D1F94EA}"/>
              </a:ext>
            </a:extLst>
          </p:cNvPr>
          <p:cNvSpPr/>
          <p:nvPr/>
        </p:nvSpPr>
        <p:spPr>
          <a:xfrm>
            <a:off x="177800" y="2657574"/>
            <a:ext cx="10337800" cy="4154984"/>
          </a:xfrm>
          <a:prstGeom prst="rect">
            <a:avLst/>
          </a:prstGeom>
        </p:spPr>
        <p:txBody>
          <a:bodyPr wrap="square">
            <a:spAutoFit/>
          </a:bodyPr>
          <a:lstStyle/>
          <a:p>
            <a:r>
              <a:rPr lang="en-US" sz="2400" dirty="0">
                <a:solidFill>
                  <a:srgbClr val="00B050"/>
                </a:solidFill>
                <a:latin typeface="Times New Roman" panose="02020603050405020304" pitchFamily="18" charset="0"/>
                <a:cs typeface="Times New Roman" panose="02020603050405020304" pitchFamily="18" charset="0"/>
              </a:rPr>
              <a:t>Default value of phase is 0. </a:t>
            </a:r>
            <a:r>
              <a:rPr lang="en-US" sz="2400" dirty="0" err="1">
                <a:solidFill>
                  <a:srgbClr val="00B050"/>
                </a:solidFill>
                <a:latin typeface="Times New Roman" panose="02020603050405020304" pitchFamily="18" charset="0"/>
                <a:cs typeface="Times New Roman" panose="02020603050405020304" pitchFamily="18" charset="0"/>
              </a:rPr>
              <a:t>Ti</a:t>
            </a:r>
            <a:r>
              <a:rPr lang="en-US" sz="2400" dirty="0">
                <a:solidFill>
                  <a:srgbClr val="00B050"/>
                </a:solidFill>
                <a:latin typeface="Times New Roman" panose="02020603050405020304" pitchFamily="18" charset="0"/>
                <a:cs typeface="Times New Roman" panose="02020603050405020304" pitchFamily="18" charset="0"/>
              </a:rPr>
              <a:t>=(10,3,6)</a:t>
            </a:r>
          </a:p>
          <a:p>
            <a:pPr marL="800100" lvl="1" indent="-342900">
              <a:buFont typeface="Wingdings" panose="05000000000000000000" pitchFamily="2" charset="2"/>
              <a:buChar char="Ø"/>
            </a:pPr>
            <a:r>
              <a:rPr lang="en-US" sz="2400" dirty="0">
                <a:solidFill>
                  <a:srgbClr val="00B050"/>
                </a:solidFill>
                <a:latin typeface="Times New Roman" panose="02020603050405020304" pitchFamily="18" charset="0"/>
                <a:cs typeface="Times New Roman" panose="02020603050405020304" pitchFamily="18" charset="0"/>
              </a:rPr>
              <a:t>Phase is 0</a:t>
            </a:r>
          </a:p>
          <a:p>
            <a:pPr marL="800100" lvl="1" indent="-342900">
              <a:buFont typeface="Wingdings" panose="05000000000000000000" pitchFamily="2" charset="2"/>
              <a:buChar char="Ø"/>
            </a:pPr>
            <a:r>
              <a:rPr lang="en-US" sz="2400" dirty="0">
                <a:solidFill>
                  <a:srgbClr val="00B050"/>
                </a:solidFill>
                <a:latin typeface="Times New Roman" panose="02020603050405020304" pitchFamily="18" charset="0"/>
                <a:cs typeface="Times New Roman" panose="02020603050405020304" pitchFamily="18" charset="0"/>
              </a:rPr>
              <a:t>Period is 10</a:t>
            </a:r>
          </a:p>
          <a:p>
            <a:pPr marL="800100" lvl="1" indent="-342900">
              <a:buFont typeface="Wingdings" panose="05000000000000000000" pitchFamily="2" charset="2"/>
              <a:buChar char="Ø"/>
            </a:pPr>
            <a:r>
              <a:rPr lang="en-US" sz="2400" dirty="0">
                <a:solidFill>
                  <a:srgbClr val="00B050"/>
                </a:solidFill>
                <a:latin typeface="Times New Roman" panose="02020603050405020304" pitchFamily="18" charset="0"/>
                <a:cs typeface="Times New Roman" panose="02020603050405020304" pitchFamily="18" charset="0"/>
              </a:rPr>
              <a:t>Execution time is 3</a:t>
            </a:r>
          </a:p>
          <a:p>
            <a:pPr marL="800100" lvl="1" indent="-342900">
              <a:buFont typeface="Wingdings" panose="05000000000000000000" pitchFamily="2" charset="2"/>
              <a:buChar char="Ø"/>
            </a:pPr>
            <a:r>
              <a:rPr lang="en-US" sz="2400" dirty="0">
                <a:solidFill>
                  <a:srgbClr val="00B050"/>
                </a:solidFill>
                <a:latin typeface="Times New Roman" panose="02020603050405020304" pitchFamily="18" charset="0"/>
                <a:cs typeface="Times New Roman" panose="02020603050405020304" pitchFamily="18" charset="0"/>
              </a:rPr>
              <a:t>Relative Deadline is 6</a:t>
            </a:r>
          </a:p>
          <a:p>
            <a:pPr marL="800100" lvl="1" indent="-342900">
              <a:buFont typeface="Wingdings" panose="05000000000000000000" pitchFamily="2" charset="2"/>
              <a:buChar char="Ø"/>
            </a:pPr>
            <a:endParaRPr lang="en-US" sz="2400" dirty="0">
              <a:solidFill>
                <a:srgbClr val="00B050"/>
              </a:solidFill>
              <a:latin typeface="Times New Roman" panose="02020603050405020304" pitchFamily="18" charset="0"/>
              <a:cs typeface="Times New Roman" panose="02020603050405020304" pitchFamily="18" charset="0"/>
            </a:endParaRPr>
          </a:p>
          <a:p>
            <a:r>
              <a:rPr lang="en-US" sz="2400" dirty="0">
                <a:solidFill>
                  <a:srgbClr val="7030A0"/>
                </a:solidFill>
                <a:latin typeface="Times New Roman" panose="02020603050405020304" pitchFamily="18" charset="0"/>
                <a:cs typeface="Times New Roman" panose="02020603050405020304" pitchFamily="18" charset="0"/>
              </a:rPr>
              <a:t>Default value of relative deadline is the period of the task. </a:t>
            </a:r>
            <a:r>
              <a:rPr lang="en-US" sz="2400" dirty="0" err="1">
                <a:solidFill>
                  <a:srgbClr val="7030A0"/>
                </a:solidFill>
                <a:latin typeface="Times New Roman" panose="02020603050405020304" pitchFamily="18" charset="0"/>
                <a:cs typeface="Times New Roman" panose="02020603050405020304" pitchFamily="18" charset="0"/>
              </a:rPr>
              <a:t>Ti</a:t>
            </a:r>
            <a:r>
              <a:rPr lang="en-US" sz="2400" dirty="0">
                <a:solidFill>
                  <a:srgbClr val="7030A0"/>
                </a:solidFill>
                <a:latin typeface="Times New Roman" panose="02020603050405020304" pitchFamily="18" charset="0"/>
                <a:cs typeface="Times New Roman" panose="02020603050405020304" pitchFamily="18" charset="0"/>
              </a:rPr>
              <a:t>=(10,3)</a:t>
            </a:r>
          </a:p>
          <a:p>
            <a:pPr marL="800100" lvl="1" indent="-342900">
              <a:buFont typeface="Wingdings" panose="05000000000000000000" pitchFamily="2" charset="2"/>
              <a:buChar char="Ø"/>
            </a:pPr>
            <a:r>
              <a:rPr lang="en-US" sz="2400" dirty="0">
                <a:solidFill>
                  <a:srgbClr val="7030A0"/>
                </a:solidFill>
                <a:latin typeface="Times New Roman" panose="02020603050405020304" pitchFamily="18" charset="0"/>
                <a:cs typeface="Times New Roman" panose="02020603050405020304" pitchFamily="18" charset="0"/>
              </a:rPr>
              <a:t>Phase is 0</a:t>
            </a:r>
          </a:p>
          <a:p>
            <a:pPr marL="800100" lvl="1" indent="-342900">
              <a:buFont typeface="Wingdings" panose="05000000000000000000" pitchFamily="2" charset="2"/>
              <a:buChar char="Ø"/>
            </a:pPr>
            <a:r>
              <a:rPr lang="en-US" sz="2400" dirty="0">
                <a:solidFill>
                  <a:srgbClr val="7030A0"/>
                </a:solidFill>
                <a:latin typeface="Times New Roman" panose="02020603050405020304" pitchFamily="18" charset="0"/>
                <a:cs typeface="Times New Roman" panose="02020603050405020304" pitchFamily="18" charset="0"/>
              </a:rPr>
              <a:t>Period is 10</a:t>
            </a:r>
          </a:p>
          <a:p>
            <a:pPr marL="800100" lvl="1" indent="-342900">
              <a:buFont typeface="Wingdings" panose="05000000000000000000" pitchFamily="2" charset="2"/>
              <a:buChar char="Ø"/>
            </a:pPr>
            <a:r>
              <a:rPr lang="en-US" sz="2400" dirty="0">
                <a:solidFill>
                  <a:srgbClr val="7030A0"/>
                </a:solidFill>
                <a:latin typeface="Times New Roman" panose="02020603050405020304" pitchFamily="18" charset="0"/>
                <a:cs typeface="Times New Roman" panose="02020603050405020304" pitchFamily="18" charset="0"/>
              </a:rPr>
              <a:t>Execution time is 3</a:t>
            </a:r>
          </a:p>
          <a:p>
            <a:pPr marL="800100" lvl="1" indent="-342900">
              <a:buFont typeface="Wingdings" panose="05000000000000000000" pitchFamily="2" charset="2"/>
              <a:buChar char="Ø"/>
            </a:pPr>
            <a:r>
              <a:rPr lang="en-US" sz="2400" dirty="0">
                <a:solidFill>
                  <a:srgbClr val="7030A0"/>
                </a:solidFill>
                <a:latin typeface="Times New Roman" panose="02020603050405020304" pitchFamily="18" charset="0"/>
                <a:cs typeface="Times New Roman" panose="02020603050405020304" pitchFamily="18" charset="0"/>
              </a:rPr>
              <a:t>Relative Deadline is 10</a:t>
            </a:r>
          </a:p>
        </p:txBody>
      </p:sp>
    </p:spTree>
    <p:extLst>
      <p:ext uri="{BB962C8B-B14F-4D97-AF65-F5344CB8AC3E}">
        <p14:creationId xmlns:p14="http://schemas.microsoft.com/office/powerpoint/2010/main" val="30922892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nterval real time">
            <a:extLst>
              <a:ext uri="{FF2B5EF4-FFF2-40B4-BE49-F238E27FC236}">
                <a16:creationId xmlns:a16="http://schemas.microsoft.com/office/drawing/2014/main" xmlns="" id="{883CAA0F-8A73-4B2E-B921-1E7597AEFF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1100" y="2846883"/>
            <a:ext cx="6172200" cy="14001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xmlns="" id="{02166EE7-EAF5-4564-8C7A-BAA7BE1F5E81}"/>
              </a:ext>
            </a:extLst>
          </p:cNvPr>
          <p:cNvSpPr/>
          <p:nvPr/>
        </p:nvSpPr>
        <p:spPr>
          <a:xfrm>
            <a:off x="622300" y="676612"/>
            <a:ext cx="9829800" cy="1938992"/>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For example: Consider the task </a:t>
            </a:r>
            <a:r>
              <a:rPr lang="en-US" sz="2400" dirty="0" err="1">
                <a:latin typeface="Times New Roman" panose="02020603050405020304" pitchFamily="18" charset="0"/>
                <a:cs typeface="Times New Roman" panose="02020603050405020304" pitchFamily="18" charset="0"/>
              </a:rPr>
              <a:t>T</a:t>
            </a:r>
            <a:r>
              <a:rPr lang="en-US" sz="2400" baseline="-250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with period = 5 and execution time = 3. Phase is not given so, assume the release time of the first job as zero. So the job of this task is first released at t = 0 then it executes for 3s and then next job is released at t = 5 which executes for 3s and then next job is released at t = 10. So jobs are released at t = 5k where k = 0, 1, . . ., n</a:t>
            </a:r>
          </a:p>
        </p:txBody>
      </p:sp>
    </p:spTree>
    <p:extLst>
      <p:ext uri="{BB962C8B-B14F-4D97-AF65-F5344CB8AC3E}">
        <p14:creationId xmlns:p14="http://schemas.microsoft.com/office/powerpoint/2010/main" val="14976659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1234439" y="653288"/>
            <a:ext cx="8507730" cy="453390"/>
          </a:xfrm>
          <a:prstGeom prst="rect">
            <a:avLst/>
          </a:prstGeom>
        </p:spPr>
        <p:txBody>
          <a:bodyPr vert="horz" wrap="square" lIns="0" tIns="13335" rIns="0" bIns="0" rtlCol="0">
            <a:spAutoFit/>
          </a:bodyPr>
          <a:lstStyle/>
          <a:p>
            <a:pPr marL="12700">
              <a:lnSpc>
                <a:spcPct val="100000"/>
              </a:lnSpc>
              <a:spcBef>
                <a:spcPts val="105"/>
              </a:spcBef>
            </a:pPr>
            <a:r>
              <a:rPr spc="-5" dirty="0"/>
              <a:t>Precedence Constraints and</a:t>
            </a:r>
            <a:r>
              <a:rPr spc="-25" dirty="0"/>
              <a:t> </a:t>
            </a:r>
            <a:r>
              <a:rPr spc="-5" dirty="0"/>
              <a:t>Dependencies</a:t>
            </a:r>
          </a:p>
        </p:txBody>
      </p:sp>
      <p:sp>
        <p:nvSpPr>
          <p:cNvPr id="4" name="object 4"/>
          <p:cNvSpPr txBox="1">
            <a:spLocks noGrp="1"/>
          </p:cNvSpPr>
          <p:nvPr>
            <p:ph type="body" idx="1"/>
          </p:nvPr>
        </p:nvSpPr>
        <p:spPr>
          <a:xfrm>
            <a:off x="317500" y="1401958"/>
            <a:ext cx="10058400" cy="4752583"/>
          </a:xfrm>
          <a:prstGeom prst="rect">
            <a:avLst/>
          </a:prstGeom>
        </p:spPr>
        <p:txBody>
          <a:bodyPr vert="horz" wrap="square" lIns="0" tIns="12700" rIns="0" bIns="0" rtlCol="0">
            <a:spAutoFit/>
          </a:bodyPr>
          <a:lstStyle/>
          <a:p>
            <a:pPr marL="356870" marR="97155" indent="-344170">
              <a:lnSpc>
                <a:spcPct val="100000"/>
              </a:lnSpc>
              <a:spcBef>
                <a:spcPts val="100"/>
              </a:spcBef>
              <a:buChar char="•"/>
              <a:tabLst>
                <a:tab pos="356870" algn="l"/>
                <a:tab pos="357505" algn="l"/>
              </a:tabLst>
            </a:pPr>
            <a:r>
              <a:rPr dirty="0">
                <a:latin typeface="Times New Roman" panose="02020603050405020304" pitchFamily="18" charset="0"/>
                <a:cs typeface="Times New Roman" panose="02020603050405020304" pitchFamily="18" charset="0"/>
              </a:rPr>
              <a:t>The jobs in a task, </a:t>
            </a:r>
            <a:r>
              <a:rPr spc="-5" dirty="0">
                <a:latin typeface="Times New Roman" panose="02020603050405020304" pitchFamily="18" charset="0"/>
                <a:cs typeface="Times New Roman" panose="02020603050405020304" pitchFamily="18" charset="0"/>
              </a:rPr>
              <a:t>whether </a:t>
            </a:r>
            <a:r>
              <a:rPr dirty="0">
                <a:latin typeface="Times New Roman" panose="02020603050405020304" pitchFamily="18" charset="0"/>
                <a:cs typeface="Times New Roman" panose="02020603050405020304" pitchFamily="18" charset="0"/>
              </a:rPr>
              <a:t>periodic, aperiodic or </a:t>
            </a:r>
            <a:r>
              <a:rPr spc="-5" dirty="0">
                <a:latin typeface="Times New Roman" panose="02020603050405020304" pitchFamily="18" charset="0"/>
                <a:cs typeface="Times New Roman" panose="02020603050405020304" pitchFamily="18" charset="0"/>
              </a:rPr>
              <a:t>sporadic, </a:t>
            </a:r>
            <a:r>
              <a:rPr dirty="0">
                <a:latin typeface="Times New Roman" panose="02020603050405020304" pitchFamily="18" charset="0"/>
                <a:cs typeface="Times New Roman" panose="02020603050405020304" pitchFamily="18" charset="0"/>
              </a:rPr>
              <a:t>may  be constrained to execute in a particular</a:t>
            </a:r>
            <a:r>
              <a:rPr spc="-2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order</a:t>
            </a:r>
          </a:p>
          <a:p>
            <a:pPr marL="756285" lvl="1" indent="-286385">
              <a:lnSpc>
                <a:spcPct val="100000"/>
              </a:lnSpc>
              <a:spcBef>
                <a:spcPts val="495"/>
              </a:spcBef>
              <a:buChar char="–"/>
              <a:tabLst>
                <a:tab pos="756285" algn="l"/>
                <a:tab pos="756920" algn="l"/>
              </a:tabLst>
            </a:pPr>
            <a:r>
              <a:rPr sz="2400" spc="-5" dirty="0">
                <a:latin typeface="Times New Roman" panose="02020603050405020304" pitchFamily="18" charset="0"/>
                <a:cs typeface="Times New Roman" panose="02020603050405020304" pitchFamily="18" charset="0"/>
              </a:rPr>
              <a:t>This is known as a </a:t>
            </a:r>
            <a:r>
              <a:rPr sz="2400" i="1" spc="-5" dirty="0">
                <a:latin typeface="Times New Roman" panose="02020603050405020304" pitchFamily="18" charset="0"/>
                <a:cs typeface="Times New Roman" panose="02020603050405020304" pitchFamily="18" charset="0"/>
              </a:rPr>
              <a:t>precedence</a:t>
            </a:r>
            <a:r>
              <a:rPr sz="2400" i="1" spc="2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constraint</a:t>
            </a:r>
            <a:endParaRPr sz="2400" dirty="0">
              <a:latin typeface="Times New Roman" panose="02020603050405020304" pitchFamily="18" charset="0"/>
              <a:cs typeface="Times New Roman" panose="02020603050405020304" pitchFamily="18" charset="0"/>
            </a:endParaRPr>
          </a:p>
          <a:p>
            <a:pPr marL="756285" lvl="1" indent="-286385">
              <a:lnSpc>
                <a:spcPct val="100000"/>
              </a:lnSpc>
              <a:spcBef>
                <a:spcPts val="480"/>
              </a:spcBef>
              <a:buChar char="–"/>
              <a:tabLst>
                <a:tab pos="756285" algn="l"/>
                <a:tab pos="756920" algn="l"/>
              </a:tabLst>
            </a:pPr>
            <a:r>
              <a:rPr sz="2400" spc="-10" dirty="0">
                <a:latin typeface="Times New Roman" panose="02020603050405020304" pitchFamily="18" charset="0"/>
                <a:cs typeface="Times New Roman" panose="02020603050405020304" pitchFamily="18" charset="0"/>
              </a:rPr>
              <a:t>A </a:t>
            </a:r>
            <a:r>
              <a:rPr sz="2400" spc="-5" dirty="0">
                <a:latin typeface="Times New Roman" panose="02020603050405020304" pitchFamily="18" charset="0"/>
                <a:cs typeface="Times New Roman" panose="02020603050405020304" pitchFamily="18" charset="0"/>
              </a:rPr>
              <a:t>job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spc="-5" dirty="0">
                <a:latin typeface="Times New Roman" panose="02020603050405020304" pitchFamily="18" charset="0"/>
                <a:cs typeface="Times New Roman" panose="02020603050405020304" pitchFamily="18" charset="0"/>
              </a:rPr>
              <a:t>is a </a:t>
            </a:r>
            <a:r>
              <a:rPr sz="2400" i="1" spc="-5" dirty="0">
                <a:latin typeface="Times New Roman" panose="02020603050405020304" pitchFamily="18" charset="0"/>
                <a:cs typeface="Times New Roman" panose="02020603050405020304" pitchFamily="18" charset="0"/>
              </a:rPr>
              <a:t>predecessor </a:t>
            </a:r>
            <a:r>
              <a:rPr sz="2400" spc="5" dirty="0">
                <a:latin typeface="Times New Roman" panose="02020603050405020304" pitchFamily="18" charset="0"/>
                <a:cs typeface="Times New Roman" panose="02020603050405020304" pitchFamily="18" charset="0"/>
              </a:rPr>
              <a:t>of </a:t>
            </a:r>
            <a:r>
              <a:rPr sz="2400" spc="-5" dirty="0">
                <a:latin typeface="Times New Roman" panose="02020603050405020304" pitchFamily="18" charset="0"/>
                <a:cs typeface="Times New Roman" panose="02020603050405020304" pitchFamily="18" charset="0"/>
              </a:rPr>
              <a:t>another job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spc="-5" dirty="0">
                <a:latin typeface="Times New Roman" panose="02020603050405020304" pitchFamily="18" charset="0"/>
                <a:cs typeface="Times New Roman" panose="02020603050405020304" pitchFamily="18" charset="0"/>
              </a:rPr>
              <a:t>(and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spc="-5" dirty="0">
                <a:latin typeface="Times New Roman" panose="02020603050405020304" pitchFamily="18" charset="0"/>
                <a:cs typeface="Times New Roman" panose="02020603050405020304" pitchFamily="18" charset="0"/>
              </a:rPr>
              <a:t>a </a:t>
            </a:r>
            <a:r>
              <a:rPr sz="2400" i="1" spc="-5" dirty="0">
                <a:latin typeface="Times New Roman" panose="02020603050405020304" pitchFamily="18" charset="0"/>
                <a:cs typeface="Times New Roman" panose="02020603050405020304" pitchFamily="18" charset="0"/>
              </a:rPr>
              <a:t>successor </a:t>
            </a:r>
            <a:r>
              <a:rPr sz="2400" dirty="0">
                <a:latin typeface="Times New Roman" panose="02020603050405020304" pitchFamily="18" charset="0"/>
                <a:cs typeface="Times New Roman" panose="02020603050405020304" pitchFamily="18" charset="0"/>
              </a:rPr>
              <a:t>of </a:t>
            </a:r>
            <a:r>
              <a:rPr sz="2400" i="1" spc="10" dirty="0">
                <a:latin typeface="Times New Roman" panose="02020603050405020304" pitchFamily="18" charset="0"/>
                <a:cs typeface="Times New Roman" panose="02020603050405020304" pitchFamily="18" charset="0"/>
              </a:rPr>
              <a:t>J</a:t>
            </a:r>
            <a:r>
              <a:rPr sz="2400" i="1" spc="15" baseline="-21367" dirty="0">
                <a:latin typeface="Times New Roman" panose="02020603050405020304" pitchFamily="18" charset="0"/>
                <a:cs typeface="Times New Roman" panose="02020603050405020304" pitchFamily="18" charset="0"/>
              </a:rPr>
              <a:t>i</a:t>
            </a:r>
            <a:r>
              <a:rPr sz="2400" spc="10"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if</a:t>
            </a:r>
            <a:r>
              <a:rPr sz="2400" spc="15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a:t>
            </a:r>
            <a:endParaRPr sz="2400" baseline="-21367" dirty="0">
              <a:latin typeface="Times New Roman" panose="02020603050405020304" pitchFamily="18" charset="0"/>
              <a:cs typeface="Times New Roman" panose="02020603050405020304" pitchFamily="18" charset="0"/>
            </a:endParaRPr>
          </a:p>
          <a:p>
            <a:pPr marL="756285">
              <a:lnSpc>
                <a:spcPct val="100000"/>
              </a:lnSpc>
            </a:pPr>
            <a:r>
              <a:rPr spc="-5" dirty="0">
                <a:latin typeface="Times New Roman" panose="02020603050405020304" pitchFamily="18" charset="0"/>
                <a:cs typeface="Times New Roman" panose="02020603050405020304" pitchFamily="18" charset="0"/>
              </a:rPr>
              <a:t>cannot begin execution until the execution of </a:t>
            </a:r>
            <a:r>
              <a:rPr i="1" spc="10" dirty="0">
                <a:latin typeface="Times New Roman" panose="02020603050405020304" pitchFamily="18" charset="0"/>
                <a:cs typeface="Times New Roman" panose="02020603050405020304" pitchFamily="18" charset="0"/>
              </a:rPr>
              <a:t>J</a:t>
            </a:r>
            <a:r>
              <a:rPr i="1" spc="15" baseline="-21367" dirty="0">
                <a:latin typeface="Times New Roman" panose="02020603050405020304" pitchFamily="18" charset="0"/>
                <a:cs typeface="Times New Roman" panose="02020603050405020304" pitchFamily="18" charset="0"/>
              </a:rPr>
              <a:t>i</a:t>
            </a:r>
            <a:r>
              <a:rPr i="1" spc="75" baseline="-21367" dirty="0">
                <a:latin typeface="Times New Roman" panose="02020603050405020304" pitchFamily="18" charset="0"/>
                <a:cs typeface="Times New Roman" panose="02020603050405020304" pitchFamily="18" charset="0"/>
              </a:rPr>
              <a:t> </a:t>
            </a:r>
            <a:r>
              <a:rPr spc="-5" dirty="0">
                <a:latin typeface="Times New Roman" panose="02020603050405020304" pitchFamily="18" charset="0"/>
                <a:cs typeface="Times New Roman" panose="02020603050405020304" pitchFamily="18" charset="0"/>
              </a:rPr>
              <a:t>completes</a:t>
            </a:r>
            <a:endParaRPr dirty="0">
              <a:latin typeface="Times New Roman" panose="02020603050405020304" pitchFamily="18" charset="0"/>
              <a:cs typeface="Times New Roman" panose="02020603050405020304" pitchFamily="18" charset="0"/>
            </a:endParaRPr>
          </a:p>
          <a:p>
            <a:pPr marL="1155700" lvl="2" indent="-228600">
              <a:lnSpc>
                <a:spcPct val="100000"/>
              </a:lnSpc>
              <a:spcBef>
                <a:spcPts val="440"/>
              </a:spcBef>
              <a:buChar char="•"/>
              <a:tabLst>
                <a:tab pos="1155065" algn="l"/>
                <a:tab pos="1155700" algn="l"/>
              </a:tabLst>
            </a:pPr>
            <a:r>
              <a:rPr sz="2400" spc="-5" dirty="0">
                <a:latin typeface="Times New Roman" panose="02020603050405020304" pitchFamily="18" charset="0"/>
                <a:cs typeface="Times New Roman" panose="02020603050405020304" pitchFamily="18" charset="0"/>
              </a:rPr>
              <a:t>Denote </a:t>
            </a:r>
            <a:r>
              <a:rPr sz="2400" dirty="0">
                <a:latin typeface="Times New Roman" panose="02020603050405020304" pitchFamily="18" charset="0"/>
                <a:cs typeface="Times New Roman" panose="02020603050405020304" pitchFamily="18" charset="0"/>
              </a:rPr>
              <a:t>this by </a:t>
            </a:r>
            <a:r>
              <a:rPr sz="2400" spc="-5" dirty="0">
                <a:latin typeface="Times New Roman" panose="02020603050405020304" pitchFamily="18" charset="0"/>
                <a:cs typeface="Times New Roman" panose="02020603050405020304" pitchFamily="18" charset="0"/>
              </a:rPr>
              <a:t>saying </a:t>
            </a:r>
            <a:r>
              <a:rPr sz="2400" i="1" spc="5" dirty="0">
                <a:latin typeface="Times New Roman" panose="02020603050405020304" pitchFamily="18" charset="0"/>
                <a:cs typeface="Times New Roman" panose="02020603050405020304" pitchFamily="18" charset="0"/>
              </a:rPr>
              <a:t>J</a:t>
            </a:r>
            <a:r>
              <a:rPr sz="2400" i="1" spc="7" baseline="-23148" dirty="0">
                <a:latin typeface="Times New Roman" panose="02020603050405020304" pitchFamily="18" charset="0"/>
                <a:cs typeface="Times New Roman" panose="02020603050405020304" pitchFamily="18" charset="0"/>
              </a:rPr>
              <a:t>i </a:t>
            </a:r>
            <a:r>
              <a:rPr sz="2400" dirty="0">
                <a:latin typeface="Times New Roman" panose="02020603050405020304" pitchFamily="18" charset="0"/>
                <a:cs typeface="Times New Roman" panose="02020603050405020304" pitchFamily="18" charset="0"/>
              </a:rPr>
              <a:t>&lt;</a:t>
            </a:r>
            <a:r>
              <a:rPr sz="2400" spc="4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J</a:t>
            </a:r>
            <a:r>
              <a:rPr sz="2400" i="1" spc="7" baseline="-23148" dirty="0">
                <a:latin typeface="Times New Roman" panose="02020603050405020304" pitchFamily="18" charset="0"/>
                <a:cs typeface="Times New Roman" panose="02020603050405020304" pitchFamily="18" charset="0"/>
              </a:rPr>
              <a:t>k</a:t>
            </a:r>
            <a:endParaRPr sz="2400" baseline="-23148" dirty="0">
              <a:latin typeface="Times New Roman" panose="02020603050405020304" pitchFamily="18" charset="0"/>
              <a:cs typeface="Times New Roman" panose="02020603050405020304" pitchFamily="18" charset="0"/>
            </a:endParaRPr>
          </a:p>
          <a:p>
            <a:pPr marL="756285" lvl="1" indent="-286385">
              <a:lnSpc>
                <a:spcPct val="100000"/>
              </a:lnSpc>
              <a:spcBef>
                <a:spcPts val="470"/>
              </a:spcBef>
              <a:buFont typeface="Times New Roman"/>
              <a:buChar char="–"/>
              <a:tabLst>
                <a:tab pos="756285" algn="l"/>
                <a:tab pos="756920" algn="l"/>
              </a:tabLst>
            </a:pP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spc="5" dirty="0">
                <a:latin typeface="Times New Roman" panose="02020603050405020304" pitchFamily="18" charset="0"/>
                <a:cs typeface="Times New Roman" panose="02020603050405020304" pitchFamily="18" charset="0"/>
              </a:rPr>
              <a:t>is </a:t>
            </a:r>
            <a:r>
              <a:rPr sz="2400" spc="-5" dirty="0">
                <a:latin typeface="Times New Roman" panose="02020603050405020304" pitchFamily="18" charset="0"/>
                <a:cs typeface="Times New Roman" panose="02020603050405020304" pitchFamily="18" charset="0"/>
              </a:rPr>
              <a:t>an </a:t>
            </a:r>
            <a:r>
              <a:rPr sz="2400" i="1" spc="-5" dirty="0">
                <a:latin typeface="Times New Roman" panose="02020603050405020304" pitchFamily="18" charset="0"/>
                <a:cs typeface="Times New Roman" panose="02020603050405020304" pitchFamily="18" charset="0"/>
              </a:rPr>
              <a:t>immediate predecessor </a:t>
            </a:r>
            <a:r>
              <a:rPr sz="2400" spc="-5" dirty="0">
                <a:latin typeface="Times New Roman" panose="02020603050405020304" pitchFamily="18" charset="0"/>
                <a:cs typeface="Times New Roman" panose="02020603050405020304" pitchFamily="18" charset="0"/>
              </a:rPr>
              <a:t>of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dirty="0">
                <a:latin typeface="Times New Roman" panose="02020603050405020304" pitchFamily="18" charset="0"/>
                <a:cs typeface="Times New Roman" panose="02020603050405020304" pitchFamily="18" charset="0"/>
              </a:rPr>
              <a:t>if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spc="-5" dirty="0">
                <a:latin typeface="Times New Roman" panose="02020603050405020304" pitchFamily="18" charset="0"/>
                <a:cs typeface="Times New Roman" panose="02020603050405020304" pitchFamily="18" charset="0"/>
              </a:rPr>
              <a:t>&lt;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dirty="0">
                <a:latin typeface="Times New Roman" panose="02020603050405020304" pitchFamily="18" charset="0"/>
                <a:cs typeface="Times New Roman" panose="02020603050405020304" pitchFamily="18" charset="0"/>
              </a:rPr>
              <a:t>and </a:t>
            </a:r>
            <a:r>
              <a:rPr sz="2400" spc="-5" dirty="0">
                <a:latin typeface="Times New Roman" panose="02020603050405020304" pitchFamily="18" charset="0"/>
                <a:cs typeface="Times New Roman" panose="02020603050405020304" pitchFamily="18" charset="0"/>
              </a:rPr>
              <a:t>there is no other job</a:t>
            </a:r>
            <a:r>
              <a:rPr sz="2400" spc="16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J</a:t>
            </a:r>
            <a:r>
              <a:rPr sz="2400" spc="-7" baseline="-21367" dirty="0">
                <a:latin typeface="Times New Roman" panose="02020603050405020304" pitchFamily="18" charset="0"/>
                <a:cs typeface="Times New Roman" panose="02020603050405020304" pitchFamily="18" charset="0"/>
              </a:rPr>
              <a:t>j</a:t>
            </a:r>
            <a:endParaRPr sz="2400" baseline="-21367" dirty="0">
              <a:latin typeface="Times New Roman" panose="02020603050405020304" pitchFamily="18" charset="0"/>
              <a:cs typeface="Times New Roman" panose="02020603050405020304" pitchFamily="18" charset="0"/>
            </a:endParaRPr>
          </a:p>
          <a:p>
            <a:pPr marL="756285">
              <a:lnSpc>
                <a:spcPct val="100000"/>
              </a:lnSpc>
            </a:pPr>
            <a:r>
              <a:rPr spc="-5" dirty="0">
                <a:latin typeface="Times New Roman" panose="02020603050405020304" pitchFamily="18" charset="0"/>
                <a:cs typeface="Times New Roman" panose="02020603050405020304" pitchFamily="18" charset="0"/>
              </a:rPr>
              <a:t>such that </a:t>
            </a:r>
            <a:r>
              <a:rPr i="1" spc="-5" dirty="0">
                <a:latin typeface="Times New Roman" panose="02020603050405020304" pitchFamily="18" charset="0"/>
                <a:cs typeface="Times New Roman" panose="02020603050405020304" pitchFamily="18" charset="0"/>
              </a:rPr>
              <a:t>J</a:t>
            </a:r>
            <a:r>
              <a:rPr i="1" spc="-7" baseline="-21367" dirty="0">
                <a:latin typeface="Times New Roman" panose="02020603050405020304" pitchFamily="18" charset="0"/>
                <a:cs typeface="Times New Roman" panose="02020603050405020304" pitchFamily="18" charset="0"/>
              </a:rPr>
              <a:t>i </a:t>
            </a:r>
            <a:r>
              <a:rPr spc="-5" dirty="0">
                <a:latin typeface="Times New Roman" panose="02020603050405020304" pitchFamily="18" charset="0"/>
                <a:cs typeface="Times New Roman" panose="02020603050405020304" pitchFamily="18" charset="0"/>
              </a:rPr>
              <a:t>&lt; </a:t>
            </a:r>
            <a:r>
              <a:rPr i="1" spc="-5" dirty="0">
                <a:latin typeface="Times New Roman" panose="02020603050405020304" pitchFamily="18" charset="0"/>
                <a:cs typeface="Times New Roman" panose="02020603050405020304" pitchFamily="18" charset="0"/>
              </a:rPr>
              <a:t>J</a:t>
            </a:r>
            <a:r>
              <a:rPr i="1" spc="-7" baseline="-21367" dirty="0">
                <a:latin typeface="Times New Roman" panose="02020603050405020304" pitchFamily="18" charset="0"/>
                <a:cs typeface="Times New Roman" panose="02020603050405020304" pitchFamily="18" charset="0"/>
              </a:rPr>
              <a:t>j </a:t>
            </a:r>
            <a:r>
              <a:rPr spc="-5" dirty="0">
                <a:latin typeface="Times New Roman" panose="02020603050405020304" pitchFamily="18" charset="0"/>
                <a:cs typeface="Times New Roman" panose="02020603050405020304" pitchFamily="18" charset="0"/>
              </a:rPr>
              <a:t>&lt;</a:t>
            </a:r>
            <a:r>
              <a:rPr spc="45" dirty="0">
                <a:latin typeface="Times New Roman" panose="02020603050405020304" pitchFamily="18" charset="0"/>
                <a:cs typeface="Times New Roman" panose="02020603050405020304" pitchFamily="18" charset="0"/>
              </a:rPr>
              <a:t> </a:t>
            </a:r>
            <a:r>
              <a:rPr i="1" spc="5" dirty="0">
                <a:latin typeface="Times New Roman" panose="02020603050405020304" pitchFamily="18" charset="0"/>
                <a:cs typeface="Times New Roman" panose="02020603050405020304" pitchFamily="18" charset="0"/>
              </a:rPr>
              <a:t>J</a:t>
            </a:r>
            <a:r>
              <a:rPr i="1" spc="7" baseline="-21367" dirty="0">
                <a:latin typeface="Times New Roman" panose="02020603050405020304" pitchFamily="18" charset="0"/>
                <a:cs typeface="Times New Roman" panose="02020603050405020304" pitchFamily="18" charset="0"/>
              </a:rPr>
              <a:t>k</a:t>
            </a:r>
            <a:endParaRPr baseline="-21367" dirty="0">
              <a:latin typeface="Times New Roman" panose="02020603050405020304" pitchFamily="18" charset="0"/>
              <a:cs typeface="Times New Roman" panose="02020603050405020304" pitchFamily="18" charset="0"/>
            </a:endParaRPr>
          </a:p>
          <a:p>
            <a:pPr marL="756285" lvl="1" indent="-286385">
              <a:lnSpc>
                <a:spcPct val="100000"/>
              </a:lnSpc>
              <a:spcBef>
                <a:spcPts val="480"/>
              </a:spcBef>
              <a:buFont typeface="Times New Roman"/>
              <a:buChar char="–"/>
              <a:tabLst>
                <a:tab pos="756285" algn="l"/>
                <a:tab pos="756920" algn="l"/>
              </a:tabLst>
            </a:pP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dirty="0">
                <a:latin typeface="Times New Roman" panose="02020603050405020304" pitchFamily="18" charset="0"/>
                <a:cs typeface="Times New Roman" panose="02020603050405020304" pitchFamily="18" charset="0"/>
              </a:rPr>
              <a:t>and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dirty="0">
                <a:latin typeface="Times New Roman" panose="02020603050405020304" pitchFamily="18" charset="0"/>
                <a:cs typeface="Times New Roman" panose="02020603050405020304" pitchFamily="18" charset="0"/>
              </a:rPr>
              <a:t>are </a:t>
            </a:r>
            <a:r>
              <a:rPr sz="2400" i="1" spc="-5" dirty="0">
                <a:latin typeface="Times New Roman" panose="02020603050405020304" pitchFamily="18" charset="0"/>
                <a:cs typeface="Times New Roman" panose="02020603050405020304" pitchFamily="18" charset="0"/>
              </a:rPr>
              <a:t>independent </a:t>
            </a:r>
            <a:r>
              <a:rPr sz="2400" spc="-5" dirty="0">
                <a:latin typeface="Times New Roman" panose="02020603050405020304" pitchFamily="18" charset="0"/>
                <a:cs typeface="Times New Roman" panose="02020603050405020304" pitchFamily="18" charset="0"/>
              </a:rPr>
              <a:t>when neither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 </a:t>
            </a:r>
            <a:r>
              <a:rPr sz="2400" spc="-5" dirty="0">
                <a:latin typeface="Times New Roman" panose="02020603050405020304" pitchFamily="18" charset="0"/>
                <a:cs typeface="Times New Roman" panose="02020603050405020304" pitchFamily="18" charset="0"/>
              </a:rPr>
              <a:t>&lt;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dirty="0">
                <a:latin typeface="Times New Roman" panose="02020603050405020304" pitchFamily="18" charset="0"/>
                <a:cs typeface="Times New Roman" panose="02020603050405020304" pitchFamily="18" charset="0"/>
              </a:rPr>
              <a:t>nor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k </a:t>
            </a:r>
            <a:r>
              <a:rPr sz="2400" spc="-5" dirty="0">
                <a:latin typeface="Times New Roman" panose="02020603050405020304" pitchFamily="18" charset="0"/>
                <a:cs typeface="Times New Roman" panose="02020603050405020304" pitchFamily="18" charset="0"/>
              </a:rPr>
              <a:t>&lt;</a:t>
            </a:r>
            <a:r>
              <a:rPr sz="2400" spc="145"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J</a:t>
            </a:r>
            <a:r>
              <a:rPr sz="2400" i="1" spc="-7" baseline="-21367" dirty="0">
                <a:latin typeface="Times New Roman" panose="02020603050405020304" pitchFamily="18" charset="0"/>
                <a:cs typeface="Times New Roman" panose="02020603050405020304" pitchFamily="18" charset="0"/>
              </a:rPr>
              <a:t>i</a:t>
            </a:r>
            <a:endParaRPr sz="2400" baseline="-21367" dirty="0">
              <a:latin typeface="Times New Roman" panose="02020603050405020304" pitchFamily="18" charset="0"/>
              <a:cs typeface="Times New Roman" panose="02020603050405020304" pitchFamily="18" charset="0"/>
            </a:endParaRPr>
          </a:p>
          <a:p>
            <a:pPr lvl="1">
              <a:lnSpc>
                <a:spcPct val="100000"/>
              </a:lnSpc>
              <a:spcBef>
                <a:spcPts val="35"/>
              </a:spcBef>
              <a:buFont typeface="Times New Roman"/>
              <a:buChar char="–"/>
            </a:pPr>
            <a:endParaRPr sz="2400" dirty="0">
              <a:latin typeface="Times New Roman" panose="02020603050405020304" pitchFamily="18" charset="0"/>
              <a:cs typeface="Times New Roman" panose="02020603050405020304" pitchFamily="18" charset="0"/>
            </a:endParaRPr>
          </a:p>
          <a:p>
            <a:pPr marL="356870" marR="5080" indent="-344170" algn="just">
              <a:lnSpc>
                <a:spcPct val="99600"/>
              </a:lnSpc>
              <a:spcBef>
                <a:spcPts val="5"/>
              </a:spcBef>
              <a:buChar char="•"/>
              <a:tabLst>
                <a:tab pos="357505" algn="l"/>
              </a:tabLst>
            </a:pPr>
            <a:r>
              <a:rPr dirty="0">
                <a:latin typeface="Times New Roman" panose="02020603050405020304" pitchFamily="18" charset="0"/>
                <a:cs typeface="Times New Roman" panose="02020603050405020304" pitchFamily="18" charset="0"/>
              </a:rPr>
              <a:t>A job </a:t>
            </a:r>
            <a:r>
              <a:rPr spc="-5" dirty="0">
                <a:latin typeface="Times New Roman" panose="02020603050405020304" pitchFamily="18" charset="0"/>
                <a:cs typeface="Times New Roman" panose="02020603050405020304" pitchFamily="18" charset="0"/>
              </a:rPr>
              <a:t>with </a:t>
            </a:r>
            <a:r>
              <a:rPr dirty="0">
                <a:latin typeface="Times New Roman" panose="02020603050405020304" pitchFamily="18" charset="0"/>
                <a:cs typeface="Times New Roman" panose="02020603050405020304" pitchFamily="18" charset="0"/>
              </a:rPr>
              <a:t>a precedence constraint becomes ready for execution  once </a:t>
            </a:r>
            <a:r>
              <a:rPr spc="-5" dirty="0">
                <a:latin typeface="Times New Roman" panose="02020603050405020304" pitchFamily="18" charset="0"/>
                <a:cs typeface="Times New Roman" panose="02020603050405020304" pitchFamily="18" charset="0"/>
              </a:rPr>
              <a:t>when </a:t>
            </a:r>
            <a:r>
              <a:rPr dirty="0">
                <a:latin typeface="Times New Roman" panose="02020603050405020304" pitchFamily="18" charset="0"/>
                <a:cs typeface="Times New Roman" panose="02020603050405020304" pitchFamily="18" charset="0"/>
              </a:rPr>
              <a:t>its release time has passed and </a:t>
            </a:r>
            <a:r>
              <a:rPr spc="-5" dirty="0">
                <a:latin typeface="Times New Roman" panose="02020603050405020304" pitchFamily="18" charset="0"/>
                <a:cs typeface="Times New Roman" panose="02020603050405020304" pitchFamily="18" charset="0"/>
              </a:rPr>
              <a:t>when </a:t>
            </a:r>
            <a:r>
              <a:rPr dirty="0">
                <a:latin typeface="Times New Roman" panose="02020603050405020304" pitchFamily="18" charset="0"/>
                <a:cs typeface="Times New Roman" panose="02020603050405020304" pitchFamily="18" charset="0"/>
              </a:rPr>
              <a:t>all</a:t>
            </a:r>
            <a:r>
              <a:rPr spc="-90"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predecessors  have</a:t>
            </a:r>
            <a:r>
              <a:rPr spc="-5" dirty="0">
                <a:latin typeface="Times New Roman" panose="02020603050405020304" pitchFamily="18" charset="0"/>
                <a:cs typeface="Times New Roman" panose="02020603050405020304" pitchFamily="18" charset="0"/>
              </a:rPr>
              <a:t> </a:t>
            </a:r>
            <a:r>
              <a:rPr dirty="0">
                <a:latin typeface="Times New Roman" panose="02020603050405020304" pitchFamily="18" charset="0"/>
                <a:cs typeface="Times New Roman" panose="02020603050405020304" pitchFamily="18" charset="0"/>
              </a:rPr>
              <a:t>completed</a:t>
            </a:r>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9" restart="whenNotActive" fill="hold" evtFilter="cancelBubble" nodeType="interactiveSeq">
                <p:stCondLst>
                  <p:cond evt="onClick" delay="0">
                    <p:tgtEl>
                      <p:spTgt spid="8"/>
                    </p:tgtEl>
                  </p:cond>
                </p:stCondLst>
                <p:endSync evt="end" delay="0">
                  <p:rtn val="all"/>
                </p:endSync>
                <p:childTnLst>
                  <p:par>
                    <p:cTn id="30" fill="hold">
                      <p:stCondLst>
                        <p:cond delay="0"/>
                      </p:stCondLst>
                      <p:childTnLst>
                        <p:par>
                          <p:cTn id="31" fill="hold">
                            <p:stCondLst>
                              <p:cond delay="0"/>
                            </p:stCondLst>
                            <p:childTnLst>
                              <p:par>
                                <p:cTn id="32" presetID="1" presetClass="mediacall" presetSubtype="0" fill="hold" nodeType="clickEffect">
                                  <p:stCondLst>
                                    <p:cond delay="0"/>
                                  </p:stCondLst>
                                  <p:childTnLst>
                                    <p:cmd type="call" cmd="playFrom(0.0)">
                                      <p:cBhvr>
                                        <p:cTn id="33" dur="74536" fill="hold"/>
                                        <p:tgtEl>
                                          <p:spTgt spid="8"/>
                                        </p:tgtEl>
                                      </p:cBhvr>
                                    </p:cmd>
                                  </p:childTnLst>
                                </p:cTn>
                              </p:par>
                            </p:childTnLst>
                          </p:cTn>
                        </p:par>
                      </p:childTnLst>
                    </p:cTn>
                  </p:par>
                </p:childTnLst>
              </p:cTn>
              <p:nextCondLst>
                <p:cond evt="onClick" delay="0">
                  <p:tgtEl>
                    <p:spTgt spid="8"/>
                  </p:tgtEl>
                </p:cond>
              </p:nextCondLst>
            </p:seq>
            <p:audio>
              <p:cMediaNode vol="80000">
                <p:cTn id="34" fill="hold" display="0">
                  <p:stCondLst>
                    <p:cond delay="indefinite"/>
                  </p:stCondLst>
                  <p:endCondLst>
                    <p:cond evt="onStopAudio" delay="0">
                      <p:tgtEl>
                        <p:sldTgt/>
                      </p:tgtEl>
                    </p:cond>
                  </p:endCondLst>
                </p:cTn>
                <p:tgtEl>
                  <p:spTgt spid="8"/>
                </p:tgtEl>
              </p:cMediaNode>
            </p:audio>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FB338C6C-5700-46C0-86AF-CEC900F08C83}"/>
              </a:ext>
            </a:extLst>
          </p:cNvPr>
          <p:cNvSpPr>
            <a:spLocks noGrp="1"/>
          </p:cNvSpPr>
          <p:nvPr>
            <p:ph type="body" idx="1"/>
          </p:nvPr>
        </p:nvSpPr>
        <p:spPr>
          <a:xfrm>
            <a:off x="469900" y="654050"/>
            <a:ext cx="9293859" cy="3323987"/>
          </a:xfrm>
        </p:spPr>
        <p:txBody>
          <a:bodyPr/>
          <a:lstStyle/>
          <a:p>
            <a:pPr algn="just"/>
            <a:r>
              <a:rPr lang="en-US" dirty="0"/>
              <a:t>An efficient way to represent precedence constraints is by using a directed graph G = (J, &lt;) where J is the set of jobs. This graph is known as the precedence graph. </a:t>
            </a:r>
          </a:p>
          <a:p>
            <a:pPr algn="just"/>
            <a:endParaRPr lang="en-US" dirty="0"/>
          </a:p>
          <a:p>
            <a:pPr algn="just"/>
            <a:r>
              <a:rPr lang="en-US" dirty="0"/>
              <a:t>Jobs are represented by vertices of graph and precedence constraints are represented using directed edges. </a:t>
            </a:r>
          </a:p>
          <a:p>
            <a:pPr algn="just"/>
            <a:endParaRPr lang="en-US" dirty="0"/>
          </a:p>
          <a:p>
            <a:pPr algn="just"/>
            <a:r>
              <a:rPr lang="en-US" dirty="0"/>
              <a:t>If there is a directed edge from Ji to </a:t>
            </a:r>
            <a:r>
              <a:rPr lang="en-US" dirty="0" err="1"/>
              <a:t>Jj</a:t>
            </a:r>
            <a:r>
              <a:rPr lang="en-US" dirty="0"/>
              <a:t> then it means that Ji is immediate predecessor of </a:t>
            </a:r>
            <a:r>
              <a:rPr lang="en-US" dirty="0" err="1"/>
              <a:t>Jj</a:t>
            </a:r>
            <a:r>
              <a:rPr lang="en-US" dirty="0"/>
              <a:t>. </a:t>
            </a: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795093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3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13DBF26-2A45-4C65-B716-ECD151A7D832}"/>
              </a:ext>
            </a:extLst>
          </p:cNvPr>
          <p:cNvSpPr>
            <a:spLocks noGrp="1"/>
          </p:cNvSpPr>
          <p:nvPr>
            <p:ph type="title"/>
          </p:nvPr>
        </p:nvSpPr>
        <p:spPr>
          <a:xfrm>
            <a:off x="1070610" y="653288"/>
            <a:ext cx="8552179" cy="430887"/>
          </a:xfrm>
        </p:spPr>
        <p:txBody>
          <a:bodyPr/>
          <a:lstStyle/>
          <a:p>
            <a:r>
              <a:rPr lang="en-US" dirty="0" smtClean="0"/>
              <a:t>Example</a:t>
            </a:r>
            <a:endParaRPr lang="en-US" dirty="0"/>
          </a:p>
        </p:txBody>
      </p:sp>
      <p:sp>
        <p:nvSpPr>
          <p:cNvPr id="3" name="Text Placeholder 2">
            <a:extLst>
              <a:ext uri="{FF2B5EF4-FFF2-40B4-BE49-F238E27FC236}">
                <a16:creationId xmlns:a16="http://schemas.microsoft.com/office/drawing/2014/main" xmlns="" id="{6EC0B408-1912-4DC7-A7DE-C1770D92D78A}"/>
              </a:ext>
            </a:extLst>
          </p:cNvPr>
          <p:cNvSpPr>
            <a:spLocks noGrp="1"/>
          </p:cNvSpPr>
          <p:nvPr>
            <p:ph type="body" idx="1"/>
          </p:nvPr>
        </p:nvSpPr>
        <p:spPr>
          <a:xfrm>
            <a:off x="1234439" y="1427479"/>
            <a:ext cx="7693661" cy="2198371"/>
          </a:xfrm>
        </p:spPr>
        <p:txBody>
          <a:bodyPr/>
          <a:lstStyle/>
          <a:p>
            <a:pPr fontAlgn="base"/>
            <a:r>
              <a:rPr lang="en-US" dirty="0"/>
              <a:t>Set representation of precedence graph:</a:t>
            </a:r>
          </a:p>
          <a:p>
            <a:pPr fontAlgn="base"/>
            <a:r>
              <a:rPr lang="en-US" dirty="0"/>
              <a:t>&lt; (1) = { }</a:t>
            </a:r>
          </a:p>
          <a:p>
            <a:pPr fontAlgn="base"/>
            <a:r>
              <a:rPr lang="en-US" dirty="0"/>
              <a:t>&lt; (2) = {1}</a:t>
            </a:r>
          </a:p>
          <a:p>
            <a:pPr fontAlgn="base"/>
            <a:r>
              <a:rPr lang="en-US" dirty="0"/>
              <a:t>&lt; (3) = { }</a:t>
            </a:r>
          </a:p>
          <a:p>
            <a:pPr fontAlgn="base"/>
            <a:r>
              <a:rPr lang="en-US" dirty="0"/>
              <a:t>&lt; (4) = { }</a:t>
            </a:r>
          </a:p>
          <a:p>
            <a:pPr fontAlgn="base"/>
            <a:r>
              <a:rPr lang="en-US" dirty="0"/>
              <a:t>&lt; (5) = {1}</a:t>
            </a:r>
          </a:p>
          <a:p>
            <a:endParaRPr lang="en-US" dirty="0"/>
          </a:p>
        </p:txBody>
      </p:sp>
      <p:pic>
        <p:nvPicPr>
          <p:cNvPr id="4" name="Picture 4" descr="Precedence graph">
            <a:extLst>
              <a:ext uri="{FF2B5EF4-FFF2-40B4-BE49-F238E27FC236}">
                <a16:creationId xmlns:a16="http://schemas.microsoft.com/office/drawing/2014/main" xmlns="" id="{D73DE384-9CE2-4386-9A7B-F60A859538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7900" y="1797050"/>
            <a:ext cx="2476500" cy="307657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xmlns="" id="{3D5F9DAC-E355-4932-B946-9FC2FFA215ED}"/>
              </a:ext>
            </a:extLst>
          </p:cNvPr>
          <p:cNvSpPr/>
          <p:nvPr/>
        </p:nvSpPr>
        <p:spPr>
          <a:xfrm>
            <a:off x="317500" y="4300874"/>
            <a:ext cx="5346700" cy="2677656"/>
          </a:xfrm>
          <a:prstGeom prst="rect">
            <a:avLst/>
          </a:prstGeom>
        </p:spPr>
        <p:txBody>
          <a:bodyPr>
            <a:spAutoFit/>
          </a:bodyPr>
          <a:lstStyle/>
          <a:p>
            <a:pPr algn="just"/>
            <a:r>
              <a:rPr lang="en-US" sz="2400" dirty="0">
                <a:latin typeface="Times New Roman" panose="02020603050405020304" pitchFamily="18" charset="0"/>
                <a:cs typeface="Times New Roman" panose="02020603050405020304" pitchFamily="18" charset="0"/>
              </a:rPr>
              <a:t>For example: Consider a task T having 5 jobs J1, J2, J3, J4 and J5 such that J2 and J5 cannot begin their execution until J1 completes and there are no other constraints. The precedence constraints for this example are:</a:t>
            </a:r>
          </a:p>
          <a:p>
            <a:pPr algn="just"/>
            <a:r>
              <a:rPr lang="en-US" sz="2400" dirty="0">
                <a:latin typeface="Times New Roman" panose="02020603050405020304" pitchFamily="18" charset="0"/>
                <a:cs typeface="Times New Roman" panose="02020603050405020304" pitchFamily="18" charset="0"/>
              </a:rPr>
              <a:t>J1 &lt; J2 and J1 &lt; J5</a:t>
            </a: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8990501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4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recedence graph another example">
            <a:extLst>
              <a:ext uri="{FF2B5EF4-FFF2-40B4-BE49-F238E27FC236}">
                <a16:creationId xmlns:a16="http://schemas.microsoft.com/office/drawing/2014/main" xmlns="" id="{9C034556-77E2-4DC5-9A61-42EF3BF31F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5938" y="667899"/>
            <a:ext cx="5641524" cy="205263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xmlns="" id="{BEA83872-EF46-472E-A67C-9B40BD616627}"/>
              </a:ext>
            </a:extLst>
          </p:cNvPr>
          <p:cNvSpPr/>
          <p:nvPr/>
        </p:nvSpPr>
        <p:spPr>
          <a:xfrm>
            <a:off x="2222500" y="3681803"/>
            <a:ext cx="5346700" cy="2308324"/>
          </a:xfrm>
          <a:prstGeom prst="rect">
            <a:avLst/>
          </a:prstGeom>
        </p:spPr>
        <p:txBody>
          <a:bodyPr>
            <a:spAutoFit/>
          </a:bodyPr>
          <a:lstStyle/>
          <a:p>
            <a:pPr fontAlgn="base"/>
            <a:r>
              <a:rPr lang="en-US" sz="2400" dirty="0">
                <a:latin typeface="Times New Roman" panose="02020603050405020304" pitchFamily="18" charset="0"/>
                <a:cs typeface="Times New Roman" panose="02020603050405020304" pitchFamily="18" charset="0"/>
              </a:rPr>
              <a:t>From the above graph, we derive the following precedence constraints:</a:t>
            </a:r>
          </a:p>
          <a:p>
            <a:pPr fontAlgn="base">
              <a:buFont typeface="+mj-lt"/>
              <a:buAutoNum type="arabicPeriod"/>
            </a:pPr>
            <a:r>
              <a:rPr lang="en-US" sz="2400"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&lt; J</a:t>
            </a:r>
            <a:r>
              <a:rPr lang="en-US" sz="2400" baseline="-25000" dirty="0">
                <a:latin typeface="Times New Roman" panose="02020603050405020304" pitchFamily="18" charset="0"/>
                <a:cs typeface="Times New Roman" panose="02020603050405020304" pitchFamily="18" charset="0"/>
              </a:rPr>
              <a:t>2</a:t>
            </a:r>
            <a:endParaRPr lang="en-US" sz="2400" dirty="0">
              <a:latin typeface="Times New Roman" panose="02020603050405020304" pitchFamily="18" charset="0"/>
              <a:cs typeface="Times New Roman" panose="02020603050405020304" pitchFamily="18" charset="0"/>
            </a:endParaRPr>
          </a:p>
          <a:p>
            <a:pPr fontAlgn="base">
              <a:buFont typeface="+mj-lt"/>
              <a:buAutoNum type="arabicPeriod"/>
            </a:pPr>
            <a:r>
              <a:rPr lang="en-US" sz="2400"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&lt; J</a:t>
            </a:r>
            <a:r>
              <a:rPr lang="en-US" sz="2400" baseline="-25000" dirty="0">
                <a:latin typeface="Times New Roman" panose="02020603050405020304" pitchFamily="18" charset="0"/>
                <a:cs typeface="Times New Roman" panose="02020603050405020304" pitchFamily="18" charset="0"/>
              </a:rPr>
              <a:t>3</a:t>
            </a:r>
            <a:endParaRPr lang="en-US" sz="2400" dirty="0">
              <a:latin typeface="Times New Roman" panose="02020603050405020304" pitchFamily="18" charset="0"/>
              <a:cs typeface="Times New Roman" panose="02020603050405020304" pitchFamily="18" charset="0"/>
            </a:endParaRPr>
          </a:p>
          <a:p>
            <a:pPr fontAlgn="base">
              <a:buFont typeface="+mj-lt"/>
              <a:buAutoNum type="arabicPeriod"/>
            </a:pPr>
            <a:r>
              <a:rPr lang="en-US" sz="2400"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&lt; J</a:t>
            </a:r>
            <a:r>
              <a:rPr lang="en-US" sz="2400" baseline="-25000" dirty="0">
                <a:latin typeface="Times New Roman" panose="02020603050405020304" pitchFamily="18" charset="0"/>
                <a:cs typeface="Times New Roman" panose="02020603050405020304" pitchFamily="18" charset="0"/>
              </a:rPr>
              <a:t>4</a:t>
            </a:r>
            <a:endParaRPr lang="en-US" sz="2400" dirty="0">
              <a:latin typeface="Times New Roman" panose="02020603050405020304" pitchFamily="18" charset="0"/>
              <a:cs typeface="Times New Roman" panose="02020603050405020304" pitchFamily="18" charset="0"/>
            </a:endParaRPr>
          </a:p>
          <a:p>
            <a:pPr fontAlgn="base">
              <a:buFont typeface="+mj-lt"/>
              <a:buAutoNum type="arabicPeriod"/>
            </a:pPr>
            <a:r>
              <a:rPr lang="en-US" sz="2400"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3</a:t>
            </a:r>
            <a:r>
              <a:rPr lang="en-US" sz="2400" dirty="0">
                <a:latin typeface="Times New Roman" panose="02020603050405020304" pitchFamily="18" charset="0"/>
                <a:cs typeface="Times New Roman" panose="02020603050405020304" pitchFamily="18" charset="0"/>
              </a:rPr>
              <a:t> &lt; J</a:t>
            </a:r>
            <a:r>
              <a:rPr lang="en-US" sz="2400" baseline="-25000" dirty="0">
                <a:latin typeface="Times New Roman" panose="02020603050405020304" pitchFamily="18" charset="0"/>
                <a:cs typeface="Times New Roman" panose="02020603050405020304" pitchFamily="18" charset="0"/>
              </a:rPr>
              <a:t>4</a:t>
            </a:r>
            <a:endParaRPr lang="en-US" sz="24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941124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349250"/>
            <a:ext cx="8552179" cy="430887"/>
          </a:xfrm>
        </p:spPr>
        <p:txBody>
          <a:bodyPr/>
          <a:lstStyle/>
          <a:p>
            <a:r>
              <a:rPr lang="en-US" dirty="0" smtClean="0"/>
              <a:t>Real Time Scheduling</a:t>
            </a:r>
            <a:endParaRPr lang="en-US" dirty="0"/>
          </a:p>
        </p:txBody>
      </p:sp>
      <p:sp>
        <p:nvSpPr>
          <p:cNvPr id="3" name="Text Placeholder 2"/>
          <p:cNvSpPr>
            <a:spLocks noGrp="1"/>
          </p:cNvSpPr>
          <p:nvPr>
            <p:ph type="body" idx="1"/>
          </p:nvPr>
        </p:nvSpPr>
        <p:spPr>
          <a:xfrm>
            <a:off x="317500" y="1091151"/>
            <a:ext cx="9753600" cy="6465350"/>
          </a:xfrm>
        </p:spPr>
        <p:txBody>
          <a:bodyPr/>
          <a:lstStyle/>
          <a:p>
            <a:pPr marL="342900" indent="-342900">
              <a:buFont typeface="Arial" panose="020B0604020202020204" pitchFamily="34" charset="0"/>
              <a:buChar char="•"/>
            </a:pPr>
            <a:r>
              <a:rPr lang="en-US" sz="2800" dirty="0" smtClean="0"/>
              <a:t>A real time task </a:t>
            </a:r>
            <a:r>
              <a:rPr lang="en-US" sz="2800" dirty="0" smtClean="0">
                <a:solidFill>
                  <a:schemeClr val="tx2"/>
                </a:solidFill>
              </a:rPr>
              <a:t>schedule</a:t>
            </a:r>
            <a:r>
              <a:rPr lang="en-US" sz="2800" dirty="0" smtClean="0"/>
              <a:t> can be a </a:t>
            </a:r>
            <a:r>
              <a:rPr lang="en-US" sz="2800" dirty="0" smtClean="0">
                <a:solidFill>
                  <a:schemeClr val="tx2"/>
                </a:solidFill>
              </a:rPr>
              <a:t>valid</a:t>
            </a:r>
            <a:r>
              <a:rPr lang="en-US" sz="2800" dirty="0" smtClean="0"/>
              <a:t> schedule or a </a:t>
            </a:r>
            <a:r>
              <a:rPr lang="en-US" sz="2800" dirty="0" smtClean="0">
                <a:solidFill>
                  <a:schemeClr val="tx2"/>
                </a:solidFill>
              </a:rPr>
              <a:t>feasible schedule </a:t>
            </a:r>
          </a:p>
          <a:p>
            <a:endParaRPr lang="en-US" sz="2800" dirty="0" smtClean="0">
              <a:solidFill>
                <a:schemeClr val="tx2"/>
              </a:solidFill>
            </a:endParaRPr>
          </a:p>
          <a:p>
            <a:pPr marL="342900" indent="-342900">
              <a:buFont typeface="Arial" panose="020B0604020202020204" pitchFamily="34" charset="0"/>
              <a:buChar char="•"/>
            </a:pPr>
            <a:r>
              <a:rPr lang="en-US" sz="2800" dirty="0" smtClean="0"/>
              <a:t>The </a:t>
            </a:r>
            <a:r>
              <a:rPr lang="en-US" sz="2800" dirty="0" smtClean="0">
                <a:solidFill>
                  <a:schemeClr val="tx2"/>
                </a:solidFill>
              </a:rPr>
              <a:t>scheduler </a:t>
            </a:r>
            <a:r>
              <a:rPr lang="en-US" sz="2800" dirty="0" smtClean="0"/>
              <a:t>can be </a:t>
            </a:r>
            <a:r>
              <a:rPr lang="en-US" sz="2800" dirty="0" smtClean="0">
                <a:solidFill>
                  <a:schemeClr val="tx2"/>
                </a:solidFill>
              </a:rPr>
              <a:t>proficient </a:t>
            </a:r>
            <a:r>
              <a:rPr lang="en-US" sz="2800" dirty="0" smtClean="0"/>
              <a:t>or </a:t>
            </a:r>
            <a:r>
              <a:rPr lang="en-US" sz="2800" dirty="0" smtClean="0">
                <a:solidFill>
                  <a:schemeClr val="tx2"/>
                </a:solidFill>
              </a:rPr>
              <a:t>optimal</a:t>
            </a:r>
          </a:p>
          <a:p>
            <a:pPr marL="342900" indent="-342900">
              <a:buFont typeface="Arial" panose="020B0604020202020204" pitchFamily="34" charset="0"/>
              <a:buChar char="•"/>
            </a:pPr>
            <a:endParaRPr lang="en-US" sz="2800" dirty="0" smtClean="0">
              <a:solidFill>
                <a:schemeClr val="tx2"/>
              </a:solidFill>
            </a:endParaRPr>
          </a:p>
          <a:p>
            <a:pPr marL="342900" indent="-342900">
              <a:buFont typeface="Arial" panose="020B0604020202020204" pitchFamily="34" charset="0"/>
              <a:buChar char="•"/>
            </a:pPr>
            <a:r>
              <a:rPr lang="en-US" sz="2800" dirty="0"/>
              <a:t>The </a:t>
            </a:r>
            <a:r>
              <a:rPr lang="en-US" sz="2800" b="1" dirty="0">
                <a:solidFill>
                  <a:schemeClr val="tx2"/>
                </a:solidFill>
              </a:rPr>
              <a:t>scheduling points</a:t>
            </a:r>
            <a:r>
              <a:rPr lang="en-US" sz="2800" dirty="0">
                <a:solidFill>
                  <a:schemeClr val="tx2"/>
                </a:solidFill>
              </a:rPr>
              <a:t> </a:t>
            </a:r>
            <a:r>
              <a:rPr lang="en-US" sz="2800" dirty="0"/>
              <a:t>are the points on the time line at which scheduler makes the decision regarding which task is to be run next</a:t>
            </a:r>
            <a:r>
              <a:rPr lang="en-US" sz="2800" dirty="0" smtClean="0"/>
              <a:t>.</a:t>
            </a:r>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smtClean="0">
                <a:solidFill>
                  <a:schemeClr val="accent2">
                    <a:lumMod val="75000"/>
                  </a:schemeClr>
                </a:solidFill>
              </a:rPr>
              <a:t>Real time task scheduling can be divided into</a:t>
            </a:r>
          </a:p>
          <a:p>
            <a:r>
              <a:rPr lang="en-US" sz="2800" dirty="0"/>
              <a:t>	</a:t>
            </a:r>
            <a:r>
              <a:rPr lang="en-US" dirty="0" smtClean="0">
                <a:solidFill>
                  <a:schemeClr val="tx2">
                    <a:lumMod val="60000"/>
                    <a:lumOff val="40000"/>
                  </a:schemeClr>
                </a:solidFill>
              </a:rPr>
              <a:t>Clock driven - </a:t>
            </a:r>
            <a:r>
              <a:rPr lang="en-US" dirty="0"/>
              <a:t>table driven and cyclic</a:t>
            </a:r>
            <a:r>
              <a:rPr lang="en-US" dirty="0" smtClean="0">
                <a:solidFill>
                  <a:schemeClr val="tx2">
                    <a:lumMod val="60000"/>
                    <a:lumOff val="40000"/>
                  </a:schemeClr>
                </a:solidFill>
              </a:rPr>
              <a:t>, </a:t>
            </a:r>
          </a:p>
          <a:p>
            <a:r>
              <a:rPr lang="en-US" dirty="0">
                <a:solidFill>
                  <a:schemeClr val="tx2">
                    <a:lumMod val="60000"/>
                    <a:lumOff val="40000"/>
                  </a:schemeClr>
                </a:solidFill>
              </a:rPr>
              <a:t> </a:t>
            </a:r>
            <a:r>
              <a:rPr lang="en-US" dirty="0" smtClean="0">
                <a:solidFill>
                  <a:schemeClr val="tx2">
                    <a:lumMod val="60000"/>
                    <a:lumOff val="40000"/>
                  </a:schemeClr>
                </a:solidFill>
              </a:rPr>
              <a:t>           Event driven - </a:t>
            </a:r>
            <a:r>
              <a:rPr lang="en-US" dirty="0"/>
              <a:t>simple priority based, </a:t>
            </a:r>
            <a:endParaRPr lang="en-US" dirty="0" smtClean="0"/>
          </a:p>
          <a:p>
            <a:r>
              <a:rPr lang="en-US" dirty="0"/>
              <a:t> </a:t>
            </a:r>
            <a:r>
              <a:rPr lang="en-US" dirty="0" smtClean="0"/>
              <a:t>                                   Rate </a:t>
            </a:r>
            <a:r>
              <a:rPr lang="en-US" dirty="0"/>
              <a:t>M</a:t>
            </a:r>
            <a:r>
              <a:rPr lang="en-US" dirty="0" smtClean="0"/>
              <a:t>onotonic </a:t>
            </a:r>
            <a:r>
              <a:rPr lang="en-US" dirty="0"/>
              <a:t>(RM) </a:t>
            </a:r>
            <a:r>
              <a:rPr lang="en-US" dirty="0" smtClean="0"/>
              <a:t>&amp; </a:t>
            </a:r>
          </a:p>
          <a:p>
            <a:r>
              <a:rPr lang="en-US" dirty="0"/>
              <a:t> </a:t>
            </a:r>
            <a:r>
              <a:rPr lang="en-US" dirty="0" smtClean="0"/>
              <a:t>                                   Earliest </a:t>
            </a:r>
            <a:r>
              <a:rPr lang="en-US" dirty="0"/>
              <a:t>D</a:t>
            </a:r>
            <a:r>
              <a:rPr lang="en-US" dirty="0" smtClean="0"/>
              <a:t>eadline </a:t>
            </a:r>
            <a:r>
              <a:rPr lang="en-US" dirty="0"/>
              <a:t>F</a:t>
            </a:r>
            <a:r>
              <a:rPr lang="en-US" dirty="0" smtClean="0"/>
              <a:t>irst </a:t>
            </a:r>
            <a:r>
              <a:rPr lang="en-US" dirty="0"/>
              <a:t>(</a:t>
            </a:r>
            <a:r>
              <a:rPr lang="en-US" dirty="0" smtClean="0"/>
              <a:t>EDF)</a:t>
            </a:r>
            <a:r>
              <a:rPr lang="en-US" dirty="0" smtClean="0">
                <a:solidFill>
                  <a:schemeClr val="tx2">
                    <a:lumMod val="60000"/>
                    <a:lumOff val="40000"/>
                  </a:schemeClr>
                </a:solidFill>
              </a:rPr>
              <a:t>                       </a:t>
            </a:r>
          </a:p>
          <a:p>
            <a:r>
              <a:rPr lang="en-US" dirty="0">
                <a:solidFill>
                  <a:schemeClr val="tx2">
                    <a:lumMod val="60000"/>
                    <a:lumOff val="40000"/>
                  </a:schemeClr>
                </a:solidFill>
              </a:rPr>
              <a:t> </a:t>
            </a:r>
            <a:r>
              <a:rPr lang="en-US" dirty="0" smtClean="0">
                <a:solidFill>
                  <a:schemeClr val="tx2">
                    <a:lumMod val="60000"/>
                    <a:lumOff val="40000"/>
                  </a:schemeClr>
                </a:solidFill>
              </a:rPr>
              <a:t>           Hybrid          - </a:t>
            </a:r>
            <a:r>
              <a:rPr lang="en-US" dirty="0" smtClean="0"/>
              <a:t>Round Robin</a:t>
            </a:r>
            <a:endParaRPr lang="en-US" dirty="0" smtClean="0">
              <a:solidFill>
                <a:schemeClr val="tx2">
                  <a:lumMod val="60000"/>
                  <a:lumOff val="40000"/>
                </a:schemeClr>
              </a:solidFill>
            </a:endParaRPr>
          </a:p>
          <a:p>
            <a:endParaRPr lang="en-US" sz="2800" dirty="0" smtClean="0">
              <a:solidFill>
                <a:schemeClr val="tx2">
                  <a:lumMod val="60000"/>
                  <a:lumOff val="40000"/>
                </a:schemeClr>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901777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52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EEDAA35-F350-4674-896B-A9568B9B616D}"/>
              </a:ext>
            </a:extLst>
          </p:cNvPr>
          <p:cNvSpPr>
            <a:spLocks noGrp="1"/>
          </p:cNvSpPr>
          <p:nvPr>
            <p:ph type="title"/>
          </p:nvPr>
        </p:nvSpPr>
        <p:spPr>
          <a:xfrm>
            <a:off x="698500" y="196850"/>
            <a:ext cx="9223058" cy="1162629"/>
          </a:xfrm>
        </p:spPr>
        <p:txBody>
          <a:bodyPr>
            <a:normAutofit/>
          </a:bodyPr>
          <a:lstStyle/>
          <a:p>
            <a:r>
              <a:rPr lang="en-US" sz="3508" dirty="0" smtClean="0"/>
              <a:t>CLOCK-DRIVEN </a:t>
            </a:r>
            <a:r>
              <a:rPr lang="en-US" sz="3508" dirty="0"/>
              <a:t>APPROACH</a:t>
            </a:r>
          </a:p>
        </p:txBody>
      </p:sp>
      <p:sp>
        <p:nvSpPr>
          <p:cNvPr id="3" name="Content Placeholder 2">
            <a:extLst>
              <a:ext uri="{FF2B5EF4-FFF2-40B4-BE49-F238E27FC236}">
                <a16:creationId xmlns="" xmlns:a16="http://schemas.microsoft.com/office/drawing/2014/main" id="{220167CE-4196-49E3-87ED-EFA5F3989FBD}"/>
              </a:ext>
            </a:extLst>
          </p:cNvPr>
          <p:cNvSpPr>
            <a:spLocks noGrp="1"/>
          </p:cNvSpPr>
          <p:nvPr>
            <p:ph idx="1"/>
          </p:nvPr>
        </p:nvSpPr>
        <p:spPr>
          <a:xfrm>
            <a:off x="850900" y="1327729"/>
            <a:ext cx="9223058" cy="4798012"/>
          </a:xfrm>
        </p:spPr>
        <p:txBody>
          <a:bodyPr>
            <a:normAutofit fontScale="92500" lnSpcReduction="10000"/>
          </a:bodyPr>
          <a:lstStyle/>
          <a:p>
            <a:pPr algn="just"/>
            <a:r>
              <a:rPr lang="en-US" sz="3200" i="1" dirty="0">
                <a:latin typeface="Times New Roman" panose="02020603050405020304" pitchFamily="18" charset="0"/>
                <a:cs typeface="Times New Roman" panose="02020603050405020304" pitchFamily="18" charset="0"/>
              </a:rPr>
              <a:t>C</a:t>
            </a:r>
            <a:r>
              <a:rPr lang="en-US" sz="3200" i="1" dirty="0" smtClean="0">
                <a:latin typeface="Times New Roman" panose="02020603050405020304" pitchFamily="18" charset="0"/>
                <a:cs typeface="Times New Roman" panose="02020603050405020304" pitchFamily="18" charset="0"/>
              </a:rPr>
              <a:t>lock-driven </a:t>
            </a:r>
            <a:r>
              <a:rPr lang="en-US" sz="3200" dirty="0">
                <a:latin typeface="Times New Roman" panose="02020603050405020304" pitchFamily="18" charset="0"/>
                <a:cs typeface="Times New Roman" panose="02020603050405020304" pitchFamily="18" charset="0"/>
              </a:rPr>
              <a:t>(also called </a:t>
            </a:r>
            <a:r>
              <a:rPr lang="en-US" sz="3200" i="1" dirty="0">
                <a:latin typeface="Times New Roman" panose="02020603050405020304" pitchFamily="18" charset="0"/>
                <a:cs typeface="Times New Roman" panose="02020603050405020304" pitchFamily="18" charset="0"/>
              </a:rPr>
              <a:t>time-driven</a:t>
            </a:r>
            <a:r>
              <a:rPr lang="en-US" sz="3200" dirty="0">
                <a:latin typeface="Times New Roman" panose="02020603050405020304" pitchFamily="18" charset="0"/>
                <a:cs typeface="Times New Roman" panose="02020603050405020304" pitchFamily="18" charset="0"/>
              </a:rPr>
              <a:t>)</a:t>
            </a:r>
          </a:p>
          <a:p>
            <a:pPr algn="just"/>
            <a:r>
              <a:rPr lang="en-US" sz="3200" dirty="0">
                <a:latin typeface="Times New Roman" panose="02020603050405020304" pitchFamily="18" charset="0"/>
                <a:cs typeface="Times New Roman" panose="02020603050405020304" pitchFamily="18" charset="0"/>
              </a:rPr>
              <a:t>Job scheduling decisions are made at specific time instants</a:t>
            </a:r>
          </a:p>
          <a:p>
            <a:pPr algn="just"/>
            <a:r>
              <a:rPr lang="en-US" sz="3200" dirty="0">
                <a:latin typeface="Times New Roman" panose="02020603050405020304" pitchFamily="18" charset="0"/>
                <a:cs typeface="Times New Roman" panose="02020603050405020304" pitchFamily="18" charset="0"/>
              </a:rPr>
              <a:t>A schedule of the jobs is computed off-line and used at run time</a:t>
            </a:r>
          </a:p>
          <a:p>
            <a:pPr algn="just"/>
            <a:r>
              <a:rPr lang="en-US" sz="3200" dirty="0">
                <a:latin typeface="Times New Roman" panose="02020603050405020304" pitchFamily="18" charset="0"/>
                <a:cs typeface="Times New Roman" panose="02020603050405020304" pitchFamily="18" charset="0"/>
              </a:rPr>
              <a:t>Uses a hardware timer</a:t>
            </a:r>
          </a:p>
          <a:p>
            <a:pPr algn="just"/>
            <a:r>
              <a:rPr lang="en-US" sz="3200" dirty="0">
                <a:latin typeface="Times New Roman" panose="02020603050405020304" pitchFamily="18" charset="0"/>
                <a:cs typeface="Times New Roman" panose="02020603050405020304" pitchFamily="18" charset="0"/>
              </a:rPr>
              <a:t>When the system is initialized, the scheduler selects and schedules the job(s) then blocks itself waiting for the expiration of the timer</a:t>
            </a:r>
          </a:p>
          <a:p>
            <a:pPr algn="just"/>
            <a:r>
              <a:rPr lang="en-US" sz="3200" dirty="0">
                <a:latin typeface="Times New Roman" panose="02020603050405020304" pitchFamily="18" charset="0"/>
                <a:cs typeface="Times New Roman" panose="02020603050405020304" pitchFamily="18" charset="0"/>
              </a:rPr>
              <a:t>When the timer expires, the scheduler awakes to make scheduling decisions</a:t>
            </a:r>
          </a:p>
          <a:p>
            <a:pPr algn="just"/>
            <a:endParaRPr lang="en-US" dirty="0">
              <a:latin typeface="Times New Roman" panose="02020603050405020304" pitchFamily="18" charset="0"/>
              <a:cs typeface="Times New Roman" panose="02020603050405020304" pitchFamily="18"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960002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4"/>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36037" fill="hold"/>
                                        <p:tgtEl>
                                          <p:spTgt spid="4"/>
                                        </p:tgtEl>
                                      </p:cBhvr>
                                    </p:cmd>
                                  </p:childTnLst>
                                </p:cTn>
                              </p:par>
                            </p:childTnLst>
                          </p:cTn>
                        </p:par>
                      </p:childTnLst>
                    </p:cTn>
                  </p:par>
                </p:childTnLst>
              </p:cTn>
              <p:nextCondLst>
                <p:cond evt="onClick" delay="0">
                  <p:tgtEl>
                    <p:spTgt spid="4"/>
                  </p:tgtEl>
                </p:cond>
              </p:nextCondLst>
            </p:seq>
            <p:audio>
              <p:cMediaNode vol="80000">
                <p:cTn id="32"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0610" y="653288"/>
            <a:ext cx="8552179" cy="430887"/>
          </a:xfrm>
        </p:spPr>
        <p:txBody>
          <a:bodyPr/>
          <a:lstStyle/>
          <a:p>
            <a:r>
              <a:rPr lang="en-US" dirty="0" smtClean="0"/>
              <a:t>Example of Table Schedule</a:t>
            </a:r>
            <a:endParaRPr lang="en-US" dirty="0"/>
          </a:p>
        </p:txBody>
      </p:sp>
      <p:sp>
        <p:nvSpPr>
          <p:cNvPr id="3" name="Text Placeholder 2"/>
          <p:cNvSpPr>
            <a:spLocks noGrp="1"/>
          </p:cNvSpPr>
          <p:nvPr>
            <p:ph type="body" idx="1"/>
          </p:nvPr>
        </p:nvSpPr>
        <p:spPr>
          <a:xfrm>
            <a:off x="622300" y="3324464"/>
            <a:ext cx="9000489" cy="4431983"/>
          </a:xfrm>
        </p:spPr>
        <p:txBody>
          <a:bodyPr/>
          <a:lstStyle/>
          <a:p>
            <a:r>
              <a:rPr lang="en-US" b="1" dirty="0" smtClean="0"/>
              <a:t>A </a:t>
            </a:r>
            <a:r>
              <a:rPr lang="en-US" b="1" dirty="0"/>
              <a:t>major cycle</a:t>
            </a:r>
            <a:r>
              <a:rPr lang="en-US" dirty="0"/>
              <a:t> of a set of tasks is an interval of time on the time line such that in each major cycle, the different tasks recur identically. </a:t>
            </a:r>
          </a:p>
          <a:p>
            <a:r>
              <a:rPr lang="en-US" dirty="0"/>
              <a:t> </a:t>
            </a:r>
          </a:p>
          <a:p>
            <a:r>
              <a:rPr lang="en-US" b="1" dirty="0"/>
              <a:t>Theorem 1:</a:t>
            </a:r>
            <a:r>
              <a:rPr lang="en-US" dirty="0"/>
              <a:t> The major cycle of a set of tasks ST = {T</a:t>
            </a:r>
            <a:r>
              <a:rPr lang="en-US" baseline="-25000" dirty="0"/>
              <a:t>1</a:t>
            </a:r>
            <a:r>
              <a:rPr lang="en-US" dirty="0"/>
              <a:t>, T</a:t>
            </a:r>
            <a:r>
              <a:rPr lang="en-US" baseline="-25000" dirty="0"/>
              <a:t>2</a:t>
            </a:r>
            <a:r>
              <a:rPr lang="en-US" dirty="0"/>
              <a:t>, … , </a:t>
            </a:r>
            <a:r>
              <a:rPr lang="en-US" dirty="0" err="1"/>
              <a:t>T</a:t>
            </a:r>
            <a:r>
              <a:rPr lang="en-US" baseline="-25000" dirty="0" err="1"/>
              <a:t>n</a:t>
            </a:r>
            <a:r>
              <a:rPr lang="en-US" dirty="0"/>
              <a:t>} is LCM ({p</a:t>
            </a:r>
            <a:r>
              <a:rPr lang="en-US" baseline="-25000" dirty="0"/>
              <a:t>1</a:t>
            </a:r>
            <a:r>
              <a:rPr lang="en-US" dirty="0"/>
              <a:t>, p</a:t>
            </a:r>
            <a:r>
              <a:rPr lang="en-US" baseline="-25000" dirty="0"/>
              <a:t>2</a:t>
            </a:r>
            <a:r>
              <a:rPr lang="en-US" dirty="0"/>
              <a:t>, … , </a:t>
            </a:r>
            <a:r>
              <a:rPr lang="en-US" dirty="0" err="1"/>
              <a:t>p</a:t>
            </a:r>
            <a:r>
              <a:rPr lang="en-US" baseline="-25000" dirty="0" err="1"/>
              <a:t>n</a:t>
            </a:r>
            <a:r>
              <a:rPr lang="en-US" dirty="0"/>
              <a:t>}) even when the tasks have arbitrary phasing, where  p</a:t>
            </a:r>
            <a:r>
              <a:rPr lang="en-US" baseline="-25000" dirty="0"/>
              <a:t>1</a:t>
            </a:r>
            <a:r>
              <a:rPr lang="en-US" dirty="0"/>
              <a:t>, p</a:t>
            </a:r>
            <a:r>
              <a:rPr lang="en-US" baseline="-25000" dirty="0"/>
              <a:t>2</a:t>
            </a:r>
            <a:r>
              <a:rPr lang="en-US" dirty="0"/>
              <a:t>, … , </a:t>
            </a:r>
            <a:r>
              <a:rPr lang="en-US" dirty="0" err="1"/>
              <a:t>p</a:t>
            </a:r>
            <a:r>
              <a:rPr lang="en-US" baseline="-25000" dirty="0" err="1"/>
              <a:t>n</a:t>
            </a:r>
            <a:r>
              <a:rPr lang="en-US" dirty="0"/>
              <a:t> are the periods of T</a:t>
            </a:r>
            <a:r>
              <a:rPr lang="en-US" baseline="-25000" dirty="0"/>
              <a:t>1</a:t>
            </a:r>
            <a:r>
              <a:rPr lang="en-US" dirty="0"/>
              <a:t>, T</a:t>
            </a:r>
            <a:r>
              <a:rPr lang="en-US" baseline="-25000" dirty="0"/>
              <a:t>2</a:t>
            </a:r>
            <a:r>
              <a:rPr lang="en-US" dirty="0"/>
              <a:t>, … , </a:t>
            </a:r>
            <a:r>
              <a:rPr lang="en-US" dirty="0" err="1"/>
              <a:t>T</a:t>
            </a:r>
            <a:r>
              <a:rPr lang="en-US" baseline="-25000" dirty="0" err="1"/>
              <a:t>n</a:t>
            </a:r>
            <a:endParaRPr lang="en-US" dirty="0"/>
          </a:p>
          <a:p>
            <a:r>
              <a:rPr lang="en-US" dirty="0"/>
              <a:t> </a:t>
            </a:r>
          </a:p>
          <a:p>
            <a:r>
              <a:rPr lang="en-US" b="1" dirty="0"/>
              <a:t>Theorem 2</a:t>
            </a:r>
            <a:r>
              <a:rPr lang="en-US" dirty="0"/>
              <a:t>: The minimum separation of the task arrival from the corresponding frame start time (min(</a:t>
            </a:r>
            <a:r>
              <a:rPr lang="en-US" dirty="0" err="1"/>
              <a:t>Δt</a:t>
            </a:r>
            <a:r>
              <a:rPr lang="en-US" dirty="0"/>
              <a:t>)), considering all instances of a task T</a:t>
            </a:r>
            <a:r>
              <a:rPr lang="en-US" baseline="-25000" dirty="0"/>
              <a:t>i</a:t>
            </a:r>
            <a:r>
              <a:rPr lang="en-US" dirty="0"/>
              <a:t>, is equal to </a:t>
            </a:r>
            <a:r>
              <a:rPr lang="en-US" dirty="0" err="1"/>
              <a:t>gcd</a:t>
            </a:r>
            <a:r>
              <a:rPr lang="en-US" dirty="0"/>
              <a:t>(F, p</a:t>
            </a:r>
            <a:r>
              <a:rPr lang="en-US" baseline="-25000" dirty="0"/>
              <a:t>i</a:t>
            </a:r>
            <a:r>
              <a:rPr lang="en-US" dirty="0"/>
              <a:t>). </a:t>
            </a:r>
            <a:endParaRPr lang="en-US" dirty="0" smtClean="0"/>
          </a:p>
          <a:p>
            <a:r>
              <a:rPr lang="en-US" b="1" dirty="0" smtClean="0"/>
              <a:t>Ref: lec29.pdf </a:t>
            </a:r>
            <a:endParaRPr lang="en-US" b="1" dirty="0"/>
          </a:p>
          <a:p>
            <a:endParaRPr lang="en-US" dirty="0"/>
          </a:p>
        </p:txBody>
      </p:sp>
      <p:pic>
        <p:nvPicPr>
          <p:cNvPr id="5" name="Picture 4"/>
          <p:cNvPicPr/>
          <p:nvPr/>
        </p:nvPicPr>
        <p:blipFill>
          <a:blip r:embed="rId4">
            <a:extLst>
              <a:ext uri="{28A0092B-C50C-407E-A947-70E740481C1C}">
                <a14:useLocalDpi xmlns:a14="http://schemas.microsoft.com/office/drawing/2010/main" val="0"/>
              </a:ext>
            </a:extLst>
          </a:blip>
          <a:srcRect/>
          <a:stretch>
            <a:fillRect/>
          </a:stretch>
        </p:blipFill>
        <p:spPr bwMode="auto">
          <a:xfrm>
            <a:off x="2451100" y="1294488"/>
            <a:ext cx="5102861" cy="1893572"/>
          </a:xfrm>
          <a:prstGeom prst="rect">
            <a:avLst/>
          </a:prstGeom>
          <a:noFill/>
          <a:ln>
            <a:noFill/>
          </a:ln>
        </p:spPr>
      </p:pic>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058111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028"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1436" y="273050"/>
            <a:ext cx="8552179" cy="430887"/>
          </a:xfrm>
        </p:spPr>
        <p:txBody>
          <a:bodyPr/>
          <a:lstStyle/>
          <a:p>
            <a:r>
              <a:rPr lang="en-US" dirty="0" smtClean="0"/>
              <a:t>Cyclic Schedulers </a:t>
            </a:r>
            <a:endParaRPr lang="en-US" dirty="0"/>
          </a:p>
        </p:txBody>
      </p:sp>
      <p:sp>
        <p:nvSpPr>
          <p:cNvPr id="3" name="Text Placeholder 2"/>
          <p:cNvSpPr>
            <a:spLocks noGrp="1"/>
          </p:cNvSpPr>
          <p:nvPr>
            <p:ph type="body" idx="1"/>
          </p:nvPr>
        </p:nvSpPr>
        <p:spPr>
          <a:xfrm>
            <a:off x="351436" y="806450"/>
            <a:ext cx="9982200" cy="7078861"/>
          </a:xfrm>
        </p:spPr>
        <p:txBody>
          <a:bodyPr/>
          <a:lstStyle/>
          <a:p>
            <a:pPr marL="342900" indent="-342900">
              <a:buFont typeface="Arial" panose="020B0604020202020204" pitchFamily="34" charset="0"/>
              <a:buChar char="•"/>
            </a:pPr>
            <a:r>
              <a:rPr lang="en-US" sz="2800" dirty="0" smtClean="0"/>
              <a:t>Cyclic </a:t>
            </a:r>
            <a:r>
              <a:rPr lang="en-US" sz="2800" dirty="0"/>
              <a:t>schedulers are simple, efficient, and are easy to program. </a:t>
            </a:r>
            <a:endParaRPr lang="en-US" sz="2800" dirty="0" smtClean="0"/>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a:t>A cyclic scheduler repeats a pre-computed schedule. The pre-computed schedule needs to be stored only for one major cycle. Each task in the task set to be scheduled repeats identically in every major cycle. </a:t>
            </a:r>
            <a:endParaRPr lang="en-US" sz="2800" dirty="0" smtClean="0"/>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smtClean="0"/>
              <a:t>The </a:t>
            </a:r>
            <a:r>
              <a:rPr lang="en-US" sz="2800" dirty="0"/>
              <a:t>major cycle is divided into one or more minor cycles </a:t>
            </a:r>
            <a:endParaRPr lang="en-US" sz="2800" dirty="0" smtClean="0"/>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a:t>Each minor cycle is also sometimes called a frame. </a:t>
            </a:r>
            <a:endParaRPr lang="en-US" sz="2800" dirty="0" smtClean="0"/>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r>
              <a:rPr lang="en-US" sz="2800" dirty="0" smtClean="0"/>
              <a:t>In </a:t>
            </a:r>
            <a:r>
              <a:rPr lang="en-US" sz="2800" dirty="0"/>
              <a:t>the example shown in </a:t>
            </a:r>
            <a:r>
              <a:rPr lang="en-US" sz="2800" dirty="0" smtClean="0"/>
              <a:t>Fig</a:t>
            </a:r>
            <a:r>
              <a:rPr lang="en-US" sz="2800" dirty="0"/>
              <a:t>,</a:t>
            </a:r>
            <a:r>
              <a:rPr lang="en-US" sz="2800" dirty="0" smtClean="0"/>
              <a:t> </a:t>
            </a:r>
            <a:r>
              <a:rPr lang="en-US" sz="2800" dirty="0"/>
              <a:t>the major cycle has been divided into four minor cycles (frames). </a:t>
            </a:r>
            <a:endParaRPr lang="en-US" sz="2800" dirty="0" smtClean="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p:txBody>
      </p:sp>
      <p:pic>
        <p:nvPicPr>
          <p:cNvPr id="4" name="Picture 3"/>
          <p:cNvPicPr>
            <a:picLocks noChangeAspect="1"/>
          </p:cNvPicPr>
          <p:nvPr/>
        </p:nvPicPr>
        <p:blipFill>
          <a:blip r:embed="rId4"/>
          <a:stretch>
            <a:fillRect/>
          </a:stretch>
        </p:blipFill>
        <p:spPr>
          <a:xfrm>
            <a:off x="1900217" y="6461255"/>
            <a:ext cx="7003398" cy="1127203"/>
          </a:xfrm>
          <a:prstGeom prst="rect">
            <a:avLst/>
          </a:prstGeom>
        </p:spPr>
      </p:pic>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5001126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3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1234439" y="653288"/>
            <a:ext cx="3050540" cy="453390"/>
          </a:xfrm>
          <a:prstGeom prst="rect">
            <a:avLst/>
          </a:prstGeom>
        </p:spPr>
        <p:txBody>
          <a:bodyPr vert="horz" wrap="square" lIns="0" tIns="13335" rIns="0" bIns="0" rtlCol="0">
            <a:spAutoFit/>
          </a:bodyPr>
          <a:lstStyle/>
          <a:p>
            <a:pPr marL="12700">
              <a:lnSpc>
                <a:spcPct val="100000"/>
              </a:lnSpc>
              <a:spcBef>
                <a:spcPts val="105"/>
              </a:spcBef>
            </a:pPr>
            <a:r>
              <a:rPr spc="-5" dirty="0"/>
              <a:t>Jobs and</a:t>
            </a:r>
            <a:r>
              <a:rPr spc="-65" dirty="0"/>
              <a:t> </a:t>
            </a:r>
            <a:r>
              <a:rPr spc="-5" dirty="0"/>
              <a:t>Tasks</a:t>
            </a:r>
          </a:p>
        </p:txBody>
      </p:sp>
      <p:sp>
        <p:nvSpPr>
          <p:cNvPr id="4" name="object 4"/>
          <p:cNvSpPr txBox="1"/>
          <p:nvPr/>
        </p:nvSpPr>
        <p:spPr>
          <a:xfrm>
            <a:off x="546100" y="1416050"/>
            <a:ext cx="9753600" cy="2627001"/>
          </a:xfrm>
          <a:prstGeom prst="rect">
            <a:avLst/>
          </a:prstGeom>
        </p:spPr>
        <p:txBody>
          <a:bodyPr vert="horz" wrap="square" lIns="0" tIns="89535" rIns="0" bIns="0" rtlCol="0">
            <a:spAutoFit/>
          </a:bodyPr>
          <a:lstStyle/>
          <a:p>
            <a:pPr marL="356870" indent="-344170" algn="just">
              <a:lnSpc>
                <a:spcPct val="100000"/>
              </a:lnSpc>
              <a:spcBef>
                <a:spcPts val="705"/>
              </a:spcBef>
              <a:buChar char="•"/>
              <a:tabLst>
                <a:tab pos="356870" algn="l"/>
                <a:tab pos="357505" algn="l"/>
              </a:tabLst>
            </a:pPr>
            <a:r>
              <a:rPr sz="2400" dirty="0">
                <a:latin typeface="Times New Roman"/>
                <a:cs typeface="Times New Roman"/>
              </a:rPr>
              <a:t>A </a:t>
            </a:r>
            <a:r>
              <a:rPr sz="2400" i="1" dirty="0">
                <a:solidFill>
                  <a:schemeClr val="tx2"/>
                </a:solidFill>
                <a:latin typeface="Times New Roman"/>
                <a:cs typeface="Times New Roman"/>
              </a:rPr>
              <a:t>job</a:t>
            </a:r>
            <a:r>
              <a:rPr sz="2400" i="1" dirty="0">
                <a:latin typeface="Times New Roman"/>
                <a:cs typeface="Times New Roman"/>
              </a:rPr>
              <a:t> </a:t>
            </a:r>
            <a:r>
              <a:rPr sz="2400" dirty="0">
                <a:latin typeface="Times New Roman"/>
                <a:cs typeface="Times New Roman"/>
              </a:rPr>
              <a:t>is a unit of </a:t>
            </a:r>
            <a:r>
              <a:rPr sz="2400" spc="-5" dirty="0">
                <a:latin typeface="Times New Roman"/>
                <a:cs typeface="Times New Roman"/>
              </a:rPr>
              <a:t>work </a:t>
            </a:r>
            <a:r>
              <a:rPr sz="2400" dirty="0">
                <a:latin typeface="Times New Roman"/>
                <a:cs typeface="Times New Roman"/>
              </a:rPr>
              <a:t>that is </a:t>
            </a:r>
            <a:r>
              <a:rPr sz="2400" spc="-5" dirty="0">
                <a:latin typeface="Times New Roman"/>
                <a:cs typeface="Times New Roman"/>
              </a:rPr>
              <a:t>scheduled </a:t>
            </a:r>
            <a:r>
              <a:rPr sz="2400" dirty="0">
                <a:latin typeface="Times New Roman"/>
                <a:cs typeface="Times New Roman"/>
              </a:rPr>
              <a:t>and executed by a</a:t>
            </a:r>
            <a:r>
              <a:rPr sz="2400" spc="-75" dirty="0">
                <a:latin typeface="Times New Roman"/>
                <a:cs typeface="Times New Roman"/>
              </a:rPr>
              <a:t> </a:t>
            </a:r>
            <a:r>
              <a:rPr sz="2400" spc="-5" dirty="0">
                <a:latin typeface="Times New Roman"/>
                <a:cs typeface="Times New Roman"/>
              </a:rPr>
              <a:t>system</a:t>
            </a:r>
            <a:endParaRPr sz="2400" dirty="0">
              <a:latin typeface="Times New Roman"/>
              <a:cs typeface="Times New Roman"/>
            </a:endParaRPr>
          </a:p>
          <a:p>
            <a:pPr marL="756285" marR="226060" lvl="1" indent="-286385" algn="just">
              <a:lnSpc>
                <a:spcPct val="100000"/>
              </a:lnSpc>
              <a:spcBef>
                <a:spcPts val="495"/>
              </a:spcBef>
              <a:buChar char="–"/>
              <a:tabLst>
                <a:tab pos="756285" algn="l"/>
                <a:tab pos="756920" algn="l"/>
              </a:tabLst>
            </a:pPr>
            <a:r>
              <a:rPr lang="en-US" sz="2400" spc="-5" dirty="0">
                <a:latin typeface="Times New Roman"/>
                <a:cs typeface="Times New Roman"/>
              </a:rPr>
              <a:t>e.g. transmission of a data packet, retrieval of a</a:t>
            </a:r>
            <a:r>
              <a:rPr lang="en-US" sz="2400" spc="30" dirty="0">
                <a:latin typeface="Times New Roman"/>
                <a:cs typeface="Times New Roman"/>
              </a:rPr>
              <a:t> </a:t>
            </a:r>
            <a:r>
              <a:rPr lang="en-US" sz="2400" spc="-5" dirty="0">
                <a:latin typeface="Times New Roman"/>
                <a:cs typeface="Times New Roman"/>
              </a:rPr>
              <a:t>file</a:t>
            </a:r>
            <a:endParaRPr lang="en-US" sz="2400" dirty="0">
              <a:latin typeface="Times New Roman"/>
              <a:cs typeface="Times New Roman"/>
            </a:endParaRPr>
          </a:p>
          <a:p>
            <a:pPr lvl="1" algn="just">
              <a:lnSpc>
                <a:spcPct val="100000"/>
              </a:lnSpc>
              <a:buFont typeface="Times New Roman"/>
              <a:buChar char="–"/>
            </a:pPr>
            <a:endParaRPr sz="2400" dirty="0">
              <a:latin typeface="Times New Roman"/>
              <a:cs typeface="Times New Roman"/>
            </a:endParaRPr>
          </a:p>
          <a:p>
            <a:pPr marL="356870" indent="-344170" algn="just">
              <a:lnSpc>
                <a:spcPct val="100000"/>
              </a:lnSpc>
              <a:spcBef>
                <a:spcPts val="1465"/>
              </a:spcBef>
              <a:buChar char="•"/>
              <a:tabLst>
                <a:tab pos="356870" algn="l"/>
                <a:tab pos="357505" algn="l"/>
              </a:tabLst>
            </a:pPr>
            <a:r>
              <a:rPr sz="2400" dirty="0">
                <a:latin typeface="Times New Roman"/>
                <a:cs typeface="Times New Roman"/>
              </a:rPr>
              <a:t>A </a:t>
            </a:r>
            <a:r>
              <a:rPr sz="2400" i="1" dirty="0">
                <a:solidFill>
                  <a:schemeClr val="tx2"/>
                </a:solidFill>
                <a:latin typeface="Times New Roman"/>
                <a:cs typeface="Times New Roman"/>
              </a:rPr>
              <a:t>task</a:t>
            </a:r>
            <a:r>
              <a:rPr sz="2400" i="1" dirty="0">
                <a:latin typeface="Times New Roman"/>
                <a:cs typeface="Times New Roman"/>
              </a:rPr>
              <a:t> </a:t>
            </a:r>
            <a:r>
              <a:rPr sz="2400" dirty="0">
                <a:latin typeface="Times New Roman"/>
                <a:cs typeface="Times New Roman"/>
              </a:rPr>
              <a:t>is a </a:t>
            </a:r>
            <a:r>
              <a:rPr sz="2400" spc="-5" dirty="0">
                <a:latin typeface="Times New Roman"/>
                <a:cs typeface="Times New Roman"/>
              </a:rPr>
              <a:t>set </a:t>
            </a:r>
            <a:r>
              <a:rPr sz="2400" dirty="0">
                <a:latin typeface="Times New Roman"/>
                <a:cs typeface="Times New Roman"/>
              </a:rPr>
              <a:t>of related jobs </a:t>
            </a:r>
            <a:r>
              <a:rPr sz="2400" spc="-5" dirty="0">
                <a:latin typeface="Times New Roman"/>
                <a:cs typeface="Times New Roman"/>
              </a:rPr>
              <a:t>which </a:t>
            </a:r>
            <a:r>
              <a:rPr sz="2400" dirty="0">
                <a:latin typeface="Times New Roman"/>
                <a:cs typeface="Times New Roman"/>
              </a:rPr>
              <a:t>jointly provide </a:t>
            </a:r>
            <a:r>
              <a:rPr sz="2400" spc="-5" dirty="0">
                <a:latin typeface="Times New Roman"/>
                <a:cs typeface="Times New Roman"/>
              </a:rPr>
              <a:t>some</a:t>
            </a:r>
            <a:r>
              <a:rPr sz="2400" spc="-95" dirty="0">
                <a:latin typeface="Times New Roman"/>
                <a:cs typeface="Times New Roman"/>
              </a:rPr>
              <a:t> </a:t>
            </a:r>
            <a:r>
              <a:rPr sz="2400" dirty="0">
                <a:latin typeface="Times New Roman"/>
                <a:cs typeface="Times New Roman"/>
              </a:rPr>
              <a:t>function</a:t>
            </a:r>
          </a:p>
          <a:p>
            <a:pPr marL="756285" marR="501015" lvl="1" indent="-286385" algn="just">
              <a:lnSpc>
                <a:spcPct val="100000"/>
              </a:lnSpc>
              <a:spcBef>
                <a:spcPts val="520"/>
              </a:spcBef>
              <a:buChar char="–"/>
              <a:tabLst>
                <a:tab pos="756285" algn="l"/>
                <a:tab pos="756920" algn="l"/>
              </a:tabLst>
            </a:pPr>
            <a:r>
              <a:rPr sz="2400" spc="-5" dirty="0">
                <a:latin typeface="Times New Roman"/>
                <a:cs typeface="Times New Roman"/>
              </a:rPr>
              <a:t>e.g. the set of jobs that </a:t>
            </a:r>
            <a:r>
              <a:rPr sz="2400" spc="-5" dirty="0" smtClean="0">
                <a:latin typeface="Times New Roman"/>
                <a:cs typeface="Times New Roman"/>
              </a:rPr>
              <a:t>constitute </a:t>
            </a:r>
            <a:r>
              <a:rPr sz="2400" spc="-5" dirty="0">
                <a:latin typeface="Times New Roman"/>
                <a:cs typeface="Times New Roman"/>
              </a:rPr>
              <a:t>“maintain constant altitude”</a:t>
            </a:r>
            <a:r>
              <a:rPr lang="en-US" sz="2400" spc="-5" dirty="0">
                <a:latin typeface="Times New Roman"/>
                <a:cs typeface="Times New Roman"/>
              </a:rPr>
              <a:t> </a:t>
            </a:r>
            <a:r>
              <a:rPr sz="2400" spc="-5" dirty="0">
                <a:latin typeface="Times New Roman"/>
                <a:cs typeface="Times New Roman"/>
              </a:rPr>
              <a:t>task,  keeping an airplane flying at a constant</a:t>
            </a:r>
            <a:r>
              <a:rPr sz="2400" spc="25" dirty="0">
                <a:latin typeface="Times New Roman"/>
                <a:cs typeface="Times New Roman"/>
              </a:rPr>
              <a:t> </a:t>
            </a:r>
            <a:r>
              <a:rPr sz="2400" spc="-5" dirty="0">
                <a:latin typeface="Times New Roman"/>
                <a:cs typeface="Times New Roman"/>
              </a:rPr>
              <a:t>altitude</a:t>
            </a:r>
            <a:endParaRPr sz="2400" dirty="0">
              <a:latin typeface="Times New Roman"/>
              <a:cs typeface="Times New Roman"/>
            </a:endParaRPr>
          </a:p>
        </p:txBody>
      </p:sp>
      <p:sp>
        <p:nvSpPr>
          <p:cNvPr id="5" name="Rectangle 4">
            <a:extLst>
              <a:ext uri="{FF2B5EF4-FFF2-40B4-BE49-F238E27FC236}">
                <a16:creationId xmlns:a16="http://schemas.microsoft.com/office/drawing/2014/main" xmlns="" id="{938A4087-37CC-4BDF-A57E-D4CBF4A402B0}"/>
              </a:ext>
            </a:extLst>
          </p:cNvPr>
          <p:cNvSpPr/>
          <p:nvPr/>
        </p:nvSpPr>
        <p:spPr>
          <a:xfrm>
            <a:off x="288636" y="4352423"/>
            <a:ext cx="9982200" cy="2677656"/>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The tasks in the system </a:t>
            </a:r>
            <a:r>
              <a:rPr lang="en-US" sz="2400" i="1" dirty="0">
                <a:latin typeface="Times New Roman" panose="02020603050405020304" pitchFamily="18" charset="0"/>
                <a:cs typeface="Times New Roman" panose="02020603050405020304" pitchFamily="18" charset="0"/>
              </a:rPr>
              <a:t>T</a:t>
            </a:r>
            <a:r>
              <a:rPr lang="en-US" sz="2400" baseline="-25000" dirty="0">
                <a:latin typeface="Times New Roman" panose="02020603050405020304" pitchFamily="18" charset="0"/>
                <a:cs typeface="Times New Roman" panose="02020603050405020304" pitchFamily="18" charset="0"/>
              </a:rPr>
              <a:t>1</a:t>
            </a:r>
            <a:r>
              <a:rPr lang="en-US" sz="2400" i="1" dirty="0">
                <a:latin typeface="Times New Roman" panose="02020603050405020304" pitchFamily="18" charset="0"/>
                <a:cs typeface="Times New Roman" panose="02020603050405020304" pitchFamily="18" charset="0"/>
              </a:rPr>
              <a:t>, T</a:t>
            </a:r>
            <a:r>
              <a:rPr lang="en-US" sz="2400" baseline="-25000" dirty="0">
                <a:latin typeface="Times New Roman" panose="02020603050405020304" pitchFamily="18" charset="0"/>
                <a:cs typeface="Times New Roman" panose="02020603050405020304" pitchFamily="18" charset="0"/>
              </a:rPr>
              <a:t>2</a:t>
            </a:r>
            <a:r>
              <a:rPr lang="en-US" sz="2400" i="1" dirty="0">
                <a:latin typeface="Times New Roman" panose="02020603050405020304" pitchFamily="18" charset="0"/>
                <a:cs typeface="Times New Roman" panose="02020603050405020304" pitchFamily="18" charset="0"/>
              </a:rPr>
              <a:t>, . . . , T</a:t>
            </a:r>
            <a:r>
              <a:rPr lang="en-US" sz="2400" i="1" baseline="-25000" dirty="0">
                <a:latin typeface="Times New Roman" panose="02020603050405020304" pitchFamily="18" charset="0"/>
                <a:cs typeface="Times New Roman" panose="02020603050405020304" pitchFamily="18" charset="0"/>
              </a:rPr>
              <a:t>n</a:t>
            </a:r>
            <a:r>
              <a:rPr lang="en-US" sz="2400" dirty="0">
                <a:latin typeface="Times New Roman" panose="02020603050405020304" pitchFamily="18" charset="0"/>
                <a:cs typeface="Times New Roman" panose="02020603050405020304" pitchFamily="18" charset="0"/>
              </a:rPr>
              <a:t>.</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When it is necessary to refer to the individual jobs in a task </a:t>
            </a:r>
            <a:r>
              <a:rPr lang="en-US" sz="2400" i="1" dirty="0" err="1">
                <a:latin typeface="Times New Roman" panose="02020603050405020304" pitchFamily="18" charset="0"/>
                <a:cs typeface="Times New Roman" panose="02020603050405020304" pitchFamily="18" charset="0"/>
              </a:rPr>
              <a:t>T</a:t>
            </a:r>
            <a:r>
              <a:rPr lang="en-US" sz="2400" i="1" baseline="-25000" dirty="0" err="1">
                <a:latin typeface="Times New Roman" panose="02020603050405020304" pitchFamily="18" charset="0"/>
                <a:cs typeface="Times New Roman" panose="02020603050405020304" pitchFamily="18" charset="0"/>
              </a:rPr>
              <a:t>i</a:t>
            </a:r>
            <a:r>
              <a:rPr lang="en-US" sz="2400" i="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 we call them </a:t>
            </a:r>
            <a:r>
              <a:rPr lang="en-US" sz="2400" i="1" dirty="0">
                <a:latin typeface="Times New Roman" panose="02020603050405020304" pitchFamily="18" charset="0"/>
                <a:cs typeface="Times New Roman" panose="02020603050405020304" pitchFamily="18" charset="0"/>
              </a:rPr>
              <a:t>J</a:t>
            </a:r>
            <a:r>
              <a:rPr lang="en-US" sz="2400" i="1" baseline="-25000" dirty="0">
                <a:latin typeface="Times New Roman" panose="02020603050405020304" pitchFamily="18" charset="0"/>
                <a:cs typeface="Times New Roman" panose="02020603050405020304" pitchFamily="18" charset="0"/>
              </a:rPr>
              <a:t>i,</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J</a:t>
            </a:r>
            <a:r>
              <a:rPr lang="en-US" sz="2400" i="1" baseline="-25000" dirty="0">
                <a:latin typeface="Times New Roman" panose="02020603050405020304" pitchFamily="18" charset="0"/>
                <a:cs typeface="Times New Roman" panose="02020603050405020304" pitchFamily="18" charset="0"/>
              </a:rPr>
              <a:t>i,</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and so on, </a:t>
            </a:r>
            <a:r>
              <a:rPr lang="en-US" sz="2400" i="1" dirty="0" err="1">
                <a:latin typeface="Times New Roman" panose="02020603050405020304" pitchFamily="18" charset="0"/>
                <a:cs typeface="Times New Roman" panose="02020603050405020304" pitchFamily="18" charset="0"/>
              </a:rPr>
              <a:t>J</a:t>
            </a:r>
            <a:r>
              <a:rPr lang="en-US" sz="2400" i="1" baseline="-25000" dirty="0" err="1">
                <a:latin typeface="Times New Roman" panose="02020603050405020304" pitchFamily="18" charset="0"/>
                <a:cs typeface="Times New Roman" panose="02020603050405020304" pitchFamily="18" charset="0"/>
              </a:rPr>
              <a:t>i,k</a:t>
            </a:r>
            <a:r>
              <a:rPr lang="en-US" sz="2400" i="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being the </a:t>
            </a:r>
            <a:r>
              <a:rPr lang="en-US" sz="2400" i="1" dirty="0">
                <a:latin typeface="Times New Roman" panose="02020603050405020304" pitchFamily="18" charset="0"/>
                <a:cs typeface="Times New Roman" panose="02020603050405020304" pitchFamily="18" charset="0"/>
              </a:rPr>
              <a:t>k</a:t>
            </a:r>
            <a:r>
              <a:rPr lang="en-US" sz="2400" dirty="0">
                <a:latin typeface="Times New Roman" panose="02020603050405020304" pitchFamily="18" charset="0"/>
                <a:cs typeface="Times New Roman" panose="02020603050405020304" pitchFamily="18" charset="0"/>
              </a:rPr>
              <a:t>th job in </a:t>
            </a:r>
            <a:r>
              <a:rPr lang="en-US" sz="2400" i="1" dirty="0" err="1">
                <a:latin typeface="Times New Roman" panose="02020603050405020304" pitchFamily="18" charset="0"/>
                <a:cs typeface="Times New Roman" panose="02020603050405020304" pitchFamily="18" charset="0"/>
              </a:rPr>
              <a:t>T</a:t>
            </a:r>
            <a:r>
              <a:rPr lang="en-US" sz="2400" i="1" baseline="-250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When we want to talk about properties of individual jobs but are not interested in the tasks to which they belong, we also call the jobs </a:t>
            </a:r>
            <a:r>
              <a:rPr lang="en-US" sz="2400" i="1"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J</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and so on.</a:t>
            </a:r>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3335891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6532"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61670" y="273050"/>
            <a:ext cx="9180830" cy="5539978"/>
          </a:xfrm>
        </p:spPr>
        <p:txBody>
          <a:bodyPr/>
          <a:lstStyle/>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The scheduling points of a cyclic scheduler occur at frame boundaries.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This means that a task can start executing only at the beginning of a frame.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The frame boundaries are defined through the interrupts generated by a periodic timer. </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Each task is assigned to run in one or more frames. </a:t>
            </a:r>
            <a:endParaRPr lang="en-US" sz="2800" dirty="0" smtClean="0">
              <a:solidFill>
                <a:prstClr val="black"/>
              </a:solidFill>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t>The size of the frame to be used by the scheduler is an important design parameter and needs to be chosen very carefully. </a:t>
            </a:r>
            <a:endParaRPr lang="en-US" sz="2800" dirty="0">
              <a:solidFill>
                <a:prstClr val="black"/>
              </a:solidFill>
            </a:endParaRP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rPr>
              <a:t>The assignment of tasks to frames is stored in a schedule table. An example schedule table is shown in </a:t>
            </a:r>
            <a:r>
              <a:rPr lang="en-US" sz="2800" dirty="0" smtClean="0">
                <a:solidFill>
                  <a:prstClr val="black"/>
                </a:solidFill>
              </a:rPr>
              <a:t>fig below </a:t>
            </a:r>
            <a:endParaRPr lang="en-US" sz="2800" dirty="0">
              <a:solidFill>
                <a:prstClr val="black"/>
              </a:solidFill>
            </a:endParaRPr>
          </a:p>
          <a:p>
            <a:endParaRPr lang="en-US" dirty="0"/>
          </a:p>
        </p:txBody>
      </p:sp>
      <p:pic>
        <p:nvPicPr>
          <p:cNvPr id="4" name="Picture 3"/>
          <p:cNvPicPr>
            <a:picLocks noChangeAspect="1"/>
          </p:cNvPicPr>
          <p:nvPr/>
        </p:nvPicPr>
        <p:blipFill>
          <a:blip r:embed="rId4"/>
          <a:stretch>
            <a:fillRect/>
          </a:stretch>
        </p:blipFill>
        <p:spPr>
          <a:xfrm>
            <a:off x="3213100" y="5530850"/>
            <a:ext cx="3505200" cy="1828800"/>
          </a:xfrm>
          <a:prstGeom prst="rect">
            <a:avLst/>
          </a:prstGeo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1875793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00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3700" y="772458"/>
            <a:ext cx="9716618" cy="5693866"/>
          </a:xfrm>
          <a:prstGeom prst="rect">
            <a:avLst/>
          </a:prstGeom>
        </p:spPr>
        <p:txBody>
          <a:bodyPr wrap="square">
            <a:spAutoFit/>
          </a:bodyPr>
          <a:lstStyle/>
          <a:p>
            <a:pPr marL="406580" lvl="0" indent="-406580" algn="just">
              <a:buFont typeface="Wingdings" panose="05000000000000000000" pitchFamily="2" charset="2"/>
              <a:buChar char="Ø"/>
            </a:pPr>
            <a:r>
              <a:rPr lang="en-US" sz="3600" kern="0" dirty="0">
                <a:solidFill>
                  <a:prstClr val="black"/>
                </a:solidFill>
                <a:latin typeface="Times New Roman"/>
                <a:cs typeface="Times New Roman"/>
              </a:rPr>
              <a:t>Never leaves any resource idle intentionally</a:t>
            </a:r>
          </a:p>
          <a:p>
            <a:pPr marL="406580" lvl="0" indent="-406580" algn="just">
              <a:buFont typeface="Wingdings" panose="05000000000000000000" pitchFamily="2" charset="2"/>
              <a:buChar char="Ø"/>
            </a:pPr>
            <a:r>
              <a:rPr lang="en-US" sz="3600" kern="0" dirty="0">
                <a:solidFill>
                  <a:prstClr val="black"/>
                </a:solidFill>
                <a:latin typeface="Times New Roman"/>
                <a:cs typeface="Times New Roman"/>
              </a:rPr>
              <a:t>Scheduling decisions are made when events such as releases and completions of jobs occur. Hence, priority-driven algorithms are </a:t>
            </a:r>
            <a:r>
              <a:rPr lang="en-US" sz="3600" b="1" i="1" u="sng" kern="0" dirty="0" smtClean="0">
                <a:solidFill>
                  <a:prstClr val="black"/>
                </a:solidFill>
                <a:latin typeface="Times New Roman"/>
                <a:cs typeface="Times New Roman"/>
              </a:rPr>
              <a:t>event-driven</a:t>
            </a:r>
          </a:p>
          <a:p>
            <a:pPr lvl="0" algn="just"/>
            <a:endParaRPr lang="en-US" sz="3600" b="1" i="1" u="sng" kern="0" dirty="0" smtClean="0">
              <a:solidFill>
                <a:prstClr val="black"/>
              </a:solidFill>
              <a:latin typeface="Times New Roman"/>
              <a:cs typeface="Times New Roman"/>
            </a:endParaRPr>
          </a:p>
          <a:p>
            <a:pPr marL="406580" lvl="0" indent="-406580" algn="just">
              <a:buFont typeface="Wingdings" panose="05000000000000000000" pitchFamily="2" charset="2"/>
              <a:buChar char="Ø"/>
            </a:pPr>
            <a:r>
              <a:rPr lang="en-US" sz="3600" b="1" i="1" u="sng" kern="0" dirty="0" smtClean="0">
                <a:solidFill>
                  <a:prstClr val="black"/>
                </a:solidFill>
                <a:latin typeface="Times New Roman"/>
                <a:cs typeface="Times New Roman"/>
              </a:rPr>
              <a:t>Important types of event driven schedulers</a:t>
            </a:r>
          </a:p>
          <a:p>
            <a:pPr marL="342900" lvl="0" indent="-342900" algn="just">
              <a:buFont typeface="Arial" panose="020B0604020202020204" pitchFamily="34" charset="0"/>
              <a:buChar char="•"/>
            </a:pPr>
            <a:r>
              <a:rPr lang="en-US" sz="3600" kern="0" dirty="0" smtClean="0">
                <a:solidFill>
                  <a:prstClr val="black"/>
                </a:solidFill>
                <a:latin typeface="Times New Roman"/>
                <a:cs typeface="Times New Roman"/>
              </a:rPr>
              <a:t>Simple priority based</a:t>
            </a:r>
          </a:p>
          <a:p>
            <a:pPr marL="342900" lvl="0" indent="-342900" algn="just">
              <a:buFont typeface="Arial" panose="020B0604020202020204" pitchFamily="34" charset="0"/>
              <a:buChar char="•"/>
            </a:pPr>
            <a:r>
              <a:rPr lang="en-US" sz="3600" kern="0" dirty="0" smtClean="0">
                <a:solidFill>
                  <a:prstClr val="black"/>
                </a:solidFill>
                <a:latin typeface="Times New Roman"/>
                <a:cs typeface="Times New Roman"/>
              </a:rPr>
              <a:t>Rate Monotonic Analysis (RMA)</a:t>
            </a:r>
          </a:p>
          <a:p>
            <a:pPr marL="342900" lvl="0" indent="-342900" algn="just">
              <a:buFont typeface="Arial" panose="020B0604020202020204" pitchFamily="34" charset="0"/>
              <a:buChar char="•"/>
            </a:pPr>
            <a:r>
              <a:rPr lang="en-US" sz="3600" kern="0" dirty="0" smtClean="0">
                <a:solidFill>
                  <a:prstClr val="black"/>
                </a:solidFill>
                <a:latin typeface="Times New Roman"/>
                <a:cs typeface="Times New Roman"/>
              </a:rPr>
              <a:t>Earliest Deadline First (EDF)</a:t>
            </a:r>
            <a:endParaRPr lang="en-US" sz="3600" kern="0" dirty="0">
              <a:solidFill>
                <a:prstClr val="black"/>
              </a:solidFill>
              <a:latin typeface="Times New Roman"/>
              <a:cs typeface="Times New Roman"/>
            </a:endParaRPr>
          </a:p>
          <a:p>
            <a:pPr marL="406580" lvl="0" indent="-406580" algn="just">
              <a:buFont typeface="Wingdings" panose="05000000000000000000" pitchFamily="2" charset="2"/>
              <a:buChar char="Ø"/>
            </a:pPr>
            <a:endParaRPr lang="en-US" sz="4000" b="1" i="1" u="sng" kern="0" dirty="0">
              <a:solidFill>
                <a:prstClr val="black"/>
              </a:solidFill>
              <a:latin typeface="Times New Roman"/>
              <a:cs typeface="Times New Roman"/>
            </a:endParaRPr>
          </a:p>
        </p:txBody>
      </p:sp>
      <p:sp>
        <p:nvSpPr>
          <p:cNvPr id="3" name="Rectangle 2"/>
          <p:cNvSpPr/>
          <p:nvPr/>
        </p:nvSpPr>
        <p:spPr>
          <a:xfrm>
            <a:off x="775818" y="199529"/>
            <a:ext cx="9525000" cy="52322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smtClean="0">
                <a:ln>
                  <a:noFill/>
                </a:ln>
                <a:solidFill>
                  <a:prstClr val="black"/>
                </a:solidFill>
                <a:effectLst/>
                <a:uLnTx/>
                <a:uFillTx/>
                <a:latin typeface="Verdana"/>
              </a:rPr>
              <a:t>Event Driven</a:t>
            </a:r>
            <a:r>
              <a:rPr kumimoji="0" lang="en-US" sz="2800" b="1" i="0" u="none" strike="noStrike" kern="0" cap="none" spc="0" normalizeH="0" noProof="0" dirty="0" smtClean="0">
                <a:ln>
                  <a:noFill/>
                </a:ln>
                <a:solidFill>
                  <a:prstClr val="black"/>
                </a:solidFill>
                <a:effectLst/>
                <a:uLnTx/>
                <a:uFillTx/>
                <a:latin typeface="Verdana"/>
              </a:rPr>
              <a:t> /</a:t>
            </a:r>
            <a:r>
              <a:rPr kumimoji="0" lang="en-US" sz="2800" b="1" i="0" u="none" strike="noStrike" kern="0" cap="none" spc="0" normalizeH="0" baseline="0" noProof="0" dirty="0" smtClean="0">
                <a:ln>
                  <a:noFill/>
                </a:ln>
                <a:solidFill>
                  <a:prstClr val="black"/>
                </a:solidFill>
                <a:effectLst/>
                <a:uLnTx/>
                <a:uFillTx/>
                <a:latin typeface="Verdana"/>
              </a:rPr>
              <a:t>PRIORITY-DRIVEN APPROACH</a:t>
            </a:r>
            <a:endParaRPr kumimoji="0" lang="en-US" b="0" i="0" u="none" strike="noStrike" kern="0" cap="none" spc="0" normalizeH="0" baseline="0" noProof="0" dirty="0" smtClean="0">
              <a:ln>
                <a:noFill/>
              </a:ln>
              <a:solidFill>
                <a:sysClr val="windowText" lastClr="000000"/>
              </a:solidFill>
              <a:effectLst/>
              <a:uLnTx/>
              <a:uFillTx/>
            </a:endParaRPr>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4312718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2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768948" y="123581"/>
            <a:ext cx="9223058" cy="835269"/>
          </a:xfrm>
        </p:spPr>
        <p:txBody>
          <a:bodyPr/>
          <a:lstStyle/>
          <a:p>
            <a:pPr algn="ctr"/>
            <a:r>
              <a:rPr lang="en-US" dirty="0" smtClean="0"/>
              <a:t>Foreground-Background Scheduler</a:t>
            </a:r>
            <a:endParaRPr lang="en-US" dirty="0"/>
          </a:p>
        </p:txBody>
      </p:sp>
      <p:sp>
        <p:nvSpPr>
          <p:cNvPr id="6" name="Rectangle 5"/>
          <p:cNvSpPr/>
          <p:nvPr/>
        </p:nvSpPr>
        <p:spPr>
          <a:xfrm>
            <a:off x="420722" y="936828"/>
            <a:ext cx="9564529" cy="6001643"/>
          </a:xfrm>
          <a:prstGeom prst="rect">
            <a:avLst/>
          </a:prstGeom>
        </p:spPr>
        <p:txBody>
          <a:bodyPr wrap="square">
            <a:spAutoFit/>
          </a:bodyPr>
          <a:lstStyle/>
          <a:p>
            <a:pPr marL="342900" indent="-342900">
              <a:buFont typeface="Arial" panose="020B0604020202020204" pitchFamily="34" charset="0"/>
              <a:buChar char="•"/>
            </a:pPr>
            <a:r>
              <a:rPr lang="en-US" sz="3200" dirty="0"/>
              <a:t>A foreground-background scheduler is possibly the simplest priority-driven preemptive scheduler</a:t>
            </a:r>
            <a:r>
              <a:rPr lang="en-US" sz="3200" dirty="0" smtClean="0"/>
              <a:t>.</a:t>
            </a:r>
          </a:p>
          <a:p>
            <a:pPr marL="342900" indent="-342900">
              <a:buFont typeface="Arial" panose="020B0604020202020204" pitchFamily="34" charset="0"/>
              <a:buChar char="•"/>
            </a:pPr>
            <a:r>
              <a:rPr lang="en-US" sz="3200" dirty="0" smtClean="0"/>
              <a:t>In </a:t>
            </a:r>
            <a:r>
              <a:rPr lang="en-US" sz="3200" dirty="0"/>
              <a:t>foreground-background scheduling, the real-time tasks in an application are run as fore- ground tasks. </a:t>
            </a:r>
            <a:endParaRPr lang="en-US" sz="3200" dirty="0" smtClean="0"/>
          </a:p>
          <a:p>
            <a:pPr marL="342900" indent="-342900">
              <a:buFont typeface="Arial" panose="020B0604020202020204" pitchFamily="34" charset="0"/>
              <a:buChar char="•"/>
            </a:pPr>
            <a:r>
              <a:rPr lang="en-US" sz="3200" dirty="0" smtClean="0"/>
              <a:t>The </a:t>
            </a:r>
            <a:r>
              <a:rPr lang="en-US" sz="3200" dirty="0"/>
              <a:t>sporadic, aperiodic, and non-real-time tasks are run as background tasks. </a:t>
            </a:r>
            <a:endParaRPr lang="en-US" sz="3200" dirty="0" smtClean="0"/>
          </a:p>
          <a:p>
            <a:pPr marL="342900" indent="-342900">
              <a:buFont typeface="Arial" panose="020B0604020202020204" pitchFamily="34" charset="0"/>
              <a:buChar char="•"/>
            </a:pPr>
            <a:r>
              <a:rPr lang="en-US" sz="3200" dirty="0" smtClean="0"/>
              <a:t>Among </a:t>
            </a:r>
            <a:r>
              <a:rPr lang="en-US" sz="3200" dirty="0"/>
              <a:t>the foreground tasks, at every scheduling point the highest priority task is taken up for scheduling. </a:t>
            </a:r>
            <a:endParaRPr lang="en-US" sz="3200" dirty="0" smtClean="0"/>
          </a:p>
          <a:p>
            <a:pPr marL="342900" indent="-342900">
              <a:buFont typeface="Arial" panose="020B0604020202020204" pitchFamily="34" charset="0"/>
              <a:buChar char="•"/>
            </a:pPr>
            <a:r>
              <a:rPr lang="en-US" sz="3200" dirty="0" smtClean="0"/>
              <a:t>A </a:t>
            </a:r>
            <a:r>
              <a:rPr lang="en-US" sz="3200" dirty="0"/>
              <a:t>background task can run when none of the foreground tasks </a:t>
            </a:r>
            <a:r>
              <a:rPr lang="en-US" sz="3200" dirty="0" smtClean="0"/>
              <a:t>are </a:t>
            </a:r>
            <a:r>
              <a:rPr lang="en-US" sz="3200" dirty="0"/>
              <a:t>ready. In other words, the background tasks run at the lowest priority.</a:t>
            </a:r>
          </a:p>
          <a:p>
            <a:r>
              <a:rPr lang="en-US" sz="3200" dirty="0" smtClean="0"/>
              <a:t>		</a:t>
            </a:r>
            <a:endParaRPr lang="en-US" sz="3200"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8674823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51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69900" y="349250"/>
            <a:ext cx="9958230" cy="6678751"/>
          </a:xfrm>
          <a:prstGeom prst="rect">
            <a:avLst/>
          </a:prstGeom>
        </p:spPr>
        <p:txBody>
          <a:bodyPr wrap="square">
            <a:spAutoFit/>
          </a:bodyPr>
          <a:lstStyle/>
          <a:p>
            <a:endParaRPr lang="en-US" sz="1200" dirty="0">
              <a:solidFill>
                <a:srgbClr val="000000"/>
              </a:solidFill>
              <a:latin typeface="Times New Roman" panose="02020603050405020304" pitchFamily="18" charset="0"/>
            </a:endParaRPr>
          </a:p>
          <a:p>
            <a:pPr algn="just"/>
            <a:r>
              <a:rPr lang="en-US" sz="2800" dirty="0"/>
              <a:t>Let us assume that in a certain real-time system, there are n foreground tasks which are denoted as: T1,T2,...,Tn. As already mentioned, the foreground tasks are all periodic. Let TB be the only background task. Let </a:t>
            </a:r>
            <a:r>
              <a:rPr lang="en-US" sz="2800" dirty="0" err="1"/>
              <a:t>eB</a:t>
            </a:r>
            <a:r>
              <a:rPr lang="en-US" sz="2800" dirty="0"/>
              <a:t> be the processing time requirement of TB. In this case, the completion time (</a:t>
            </a:r>
            <a:r>
              <a:rPr lang="en-US" sz="2800" dirty="0" err="1"/>
              <a:t>ctB</a:t>
            </a:r>
            <a:r>
              <a:rPr lang="en-US" sz="2800" dirty="0"/>
              <a:t>) for the background task is given by:</a:t>
            </a:r>
          </a:p>
          <a:p>
            <a:pPr marR="0" algn="just"/>
            <a:r>
              <a:rPr lang="en-US" sz="3200" b="1" dirty="0" smtClean="0">
                <a:solidFill>
                  <a:srgbClr val="000000"/>
                </a:solidFill>
                <a:latin typeface="Times New Roman" panose="02020603050405020304" pitchFamily="18" charset="0"/>
              </a:rPr>
              <a:t>			</a:t>
            </a:r>
          </a:p>
          <a:p>
            <a:pPr marR="0" algn="just"/>
            <a:r>
              <a:rPr lang="en-US" sz="2400" b="1" dirty="0" smtClean="0">
                <a:solidFill>
                  <a:srgbClr val="000000"/>
                </a:solidFill>
                <a:latin typeface="Times New Roman" panose="02020603050405020304" pitchFamily="18" charset="0"/>
              </a:rPr>
              <a:t>Example </a:t>
            </a:r>
            <a:r>
              <a:rPr lang="en-US" sz="2400" b="1" dirty="0">
                <a:solidFill>
                  <a:srgbClr val="000000"/>
                </a:solidFill>
                <a:latin typeface="Times New Roman" panose="02020603050405020304" pitchFamily="18" charset="0"/>
              </a:rPr>
              <a:t>1</a:t>
            </a:r>
            <a:r>
              <a:rPr lang="en-US" sz="2400" dirty="0">
                <a:solidFill>
                  <a:srgbClr val="000000"/>
                </a:solidFill>
                <a:latin typeface="Times New Roman" panose="02020603050405020304" pitchFamily="18" charset="0"/>
              </a:rPr>
              <a:t>: Consider a real-time system in which tasks are scheduled using foreground-background scheduling. There is only one periodic foreground task </a:t>
            </a:r>
            <a:r>
              <a:rPr lang="en-US" sz="2400" i="1" dirty="0" err="1">
                <a:solidFill>
                  <a:srgbClr val="000000"/>
                </a:solidFill>
                <a:latin typeface="Times New Roman" panose="02020603050405020304" pitchFamily="18" charset="0"/>
              </a:rPr>
              <a:t>T</a:t>
            </a:r>
            <a:r>
              <a:rPr lang="en-US" sz="2400" i="1" baseline="30000" dirty="0" err="1">
                <a:solidFill>
                  <a:srgbClr val="000000"/>
                </a:solidFill>
                <a:latin typeface="Times New Roman" panose="02020603050405020304" pitchFamily="18" charset="0"/>
              </a:rPr>
              <a:t>f</a:t>
            </a:r>
            <a:r>
              <a:rPr lang="en-US" sz="2400" i="1" baseline="30000"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 (</a:t>
            </a:r>
            <a:r>
              <a:rPr lang="en-US" sz="2400" dirty="0" err="1">
                <a:solidFill>
                  <a:srgbClr val="000000"/>
                </a:solidFill>
                <a:latin typeface="Times New Roman" panose="02020603050405020304" pitchFamily="18" charset="0"/>
              </a:rPr>
              <a:t>φ</a:t>
            </a:r>
            <a:r>
              <a:rPr lang="en-US" sz="2400" i="1" baseline="30000" dirty="0" err="1">
                <a:solidFill>
                  <a:srgbClr val="000000"/>
                </a:solidFill>
                <a:latin typeface="Times New Roman" panose="02020603050405020304" pitchFamily="18" charset="0"/>
              </a:rPr>
              <a:t>f</a:t>
            </a:r>
            <a:r>
              <a:rPr lang="en-US" sz="2400" dirty="0">
                <a:solidFill>
                  <a:srgbClr val="000000"/>
                </a:solidFill>
                <a:latin typeface="Times New Roman" panose="02020603050405020304" pitchFamily="18" charset="0"/>
              </a:rPr>
              <a:t>=0, </a:t>
            </a:r>
            <a:r>
              <a:rPr lang="en-US" sz="2400" i="1" dirty="0" err="1">
                <a:solidFill>
                  <a:srgbClr val="000000"/>
                </a:solidFill>
                <a:latin typeface="Times New Roman" panose="02020603050405020304" pitchFamily="18" charset="0"/>
              </a:rPr>
              <a:t>p</a:t>
            </a:r>
            <a:r>
              <a:rPr lang="en-US" sz="2400" i="1" baseline="30000" dirty="0" err="1">
                <a:solidFill>
                  <a:srgbClr val="000000"/>
                </a:solidFill>
                <a:latin typeface="Times New Roman" panose="02020603050405020304" pitchFamily="18" charset="0"/>
              </a:rPr>
              <a:t>f</a:t>
            </a:r>
            <a:r>
              <a:rPr lang="en-US" sz="2400" i="1" baseline="30000"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=50 </a:t>
            </a:r>
            <a:r>
              <a:rPr lang="en-US" sz="2400" dirty="0" err="1">
                <a:solidFill>
                  <a:srgbClr val="000000"/>
                </a:solidFill>
                <a:latin typeface="Times New Roman" panose="02020603050405020304" pitchFamily="18" charset="0"/>
              </a:rPr>
              <a:t>msec</a:t>
            </a:r>
            <a:r>
              <a:rPr lang="en-US" sz="2400" dirty="0">
                <a:solidFill>
                  <a:srgbClr val="000000"/>
                </a:solidFill>
                <a:latin typeface="Times New Roman" panose="02020603050405020304" pitchFamily="18" charset="0"/>
              </a:rPr>
              <a:t>, </a:t>
            </a:r>
            <a:r>
              <a:rPr lang="en-US" sz="2400" i="1" dirty="0" err="1">
                <a:solidFill>
                  <a:srgbClr val="000000"/>
                </a:solidFill>
                <a:latin typeface="Times New Roman" panose="02020603050405020304" pitchFamily="18" charset="0"/>
              </a:rPr>
              <a:t>e</a:t>
            </a:r>
            <a:r>
              <a:rPr lang="en-US" sz="2400" i="1" baseline="30000" dirty="0" err="1">
                <a:solidFill>
                  <a:srgbClr val="000000"/>
                </a:solidFill>
                <a:latin typeface="Times New Roman" panose="02020603050405020304" pitchFamily="18" charset="0"/>
              </a:rPr>
              <a:t>f</a:t>
            </a:r>
            <a:r>
              <a:rPr lang="en-US" sz="2400" i="1" baseline="30000"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=100 </a:t>
            </a:r>
            <a:r>
              <a:rPr lang="en-US" sz="2400" dirty="0" err="1">
                <a:solidFill>
                  <a:srgbClr val="000000"/>
                </a:solidFill>
                <a:latin typeface="Times New Roman" panose="02020603050405020304" pitchFamily="18" charset="0"/>
              </a:rPr>
              <a:t>msec</a:t>
            </a:r>
            <a:r>
              <a:rPr lang="en-US" sz="2400" dirty="0">
                <a:solidFill>
                  <a:srgbClr val="000000"/>
                </a:solidFill>
                <a:latin typeface="Times New Roman" panose="02020603050405020304" pitchFamily="18" charset="0"/>
              </a:rPr>
              <a:t>, </a:t>
            </a:r>
            <a:r>
              <a:rPr lang="en-US" sz="2400" i="1" dirty="0" err="1">
                <a:solidFill>
                  <a:srgbClr val="000000"/>
                </a:solidFill>
                <a:latin typeface="Times New Roman" panose="02020603050405020304" pitchFamily="18" charset="0"/>
              </a:rPr>
              <a:t>d</a:t>
            </a:r>
            <a:r>
              <a:rPr lang="en-US" sz="2400" i="1" baseline="30000" dirty="0" err="1">
                <a:solidFill>
                  <a:srgbClr val="000000"/>
                </a:solidFill>
                <a:latin typeface="Times New Roman" panose="02020603050405020304" pitchFamily="18" charset="0"/>
              </a:rPr>
              <a:t>f</a:t>
            </a:r>
            <a:r>
              <a:rPr lang="en-US" sz="2400" i="1" baseline="30000"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=100 </a:t>
            </a:r>
            <a:r>
              <a:rPr lang="en-US" sz="2400" dirty="0" err="1">
                <a:solidFill>
                  <a:srgbClr val="000000"/>
                </a:solidFill>
                <a:latin typeface="Times New Roman" panose="02020603050405020304" pitchFamily="18" charset="0"/>
              </a:rPr>
              <a:t>msec</a:t>
            </a:r>
            <a:r>
              <a:rPr lang="en-US" sz="2400" dirty="0">
                <a:solidFill>
                  <a:srgbClr val="000000"/>
                </a:solidFill>
                <a:latin typeface="Times New Roman" panose="02020603050405020304" pitchFamily="18" charset="0"/>
              </a:rPr>
              <a:t>) and the background task be </a:t>
            </a:r>
            <a:r>
              <a:rPr lang="en-US" sz="2400" i="1" dirty="0">
                <a:solidFill>
                  <a:srgbClr val="000000"/>
                </a:solidFill>
                <a:latin typeface="Times New Roman" panose="02020603050405020304" pitchFamily="18" charset="0"/>
              </a:rPr>
              <a:t>T</a:t>
            </a:r>
            <a:r>
              <a:rPr lang="en-US" sz="2400" i="1" baseline="30000" dirty="0">
                <a:solidFill>
                  <a:srgbClr val="000000"/>
                </a:solidFill>
                <a:latin typeface="Times New Roman" panose="02020603050405020304" pitchFamily="18" charset="0"/>
              </a:rPr>
              <a:t>B </a:t>
            </a:r>
            <a:r>
              <a:rPr lang="en-US" sz="2400" baseline="30000" dirty="0">
                <a:solidFill>
                  <a:srgbClr val="000000"/>
                </a:solidFill>
                <a:latin typeface="Times New Roman" panose="02020603050405020304" pitchFamily="18" charset="0"/>
              </a:rPr>
              <a:t>= (</a:t>
            </a:r>
            <a:r>
              <a:rPr lang="en-US" sz="2400" i="1" baseline="30000" dirty="0" err="1">
                <a:solidFill>
                  <a:srgbClr val="000000"/>
                </a:solidFill>
                <a:latin typeface="Times New Roman" panose="02020603050405020304" pitchFamily="18" charset="0"/>
              </a:rPr>
              <a:t>e</a:t>
            </a:r>
            <a:r>
              <a:rPr lang="en-US" sz="1400" i="1" dirty="0" err="1">
                <a:solidFill>
                  <a:srgbClr val="000000"/>
                </a:solidFill>
                <a:latin typeface="Times New Roman" panose="02020603050405020304" pitchFamily="18" charset="0"/>
              </a:rPr>
              <a:t>B</a:t>
            </a:r>
            <a:r>
              <a:rPr lang="en-US" sz="1400" i="1" dirty="0">
                <a:solidFill>
                  <a:srgbClr val="000000"/>
                </a:solidFill>
                <a:latin typeface="Times New Roman" panose="02020603050405020304" pitchFamily="18" charset="0"/>
              </a:rPr>
              <a:t> </a:t>
            </a:r>
            <a:r>
              <a:rPr lang="en-US" sz="2400" dirty="0">
                <a:solidFill>
                  <a:srgbClr val="000000"/>
                </a:solidFill>
                <a:latin typeface="Times New Roman" panose="02020603050405020304" pitchFamily="18" charset="0"/>
              </a:rPr>
              <a:t>=1000 </a:t>
            </a:r>
            <a:r>
              <a:rPr lang="en-US" sz="2400" dirty="0" err="1">
                <a:solidFill>
                  <a:srgbClr val="000000"/>
                </a:solidFill>
                <a:latin typeface="Times New Roman" panose="02020603050405020304" pitchFamily="18" charset="0"/>
              </a:rPr>
              <a:t>msec</a:t>
            </a:r>
            <a:r>
              <a:rPr lang="en-US" sz="2400" dirty="0">
                <a:solidFill>
                  <a:srgbClr val="000000"/>
                </a:solidFill>
                <a:latin typeface="Times New Roman" panose="02020603050405020304" pitchFamily="18" charset="0"/>
              </a:rPr>
              <a:t>). Compute the completion time for background task. </a:t>
            </a:r>
            <a:endParaRPr lang="en-US" sz="2400" dirty="0" smtClean="0">
              <a:solidFill>
                <a:srgbClr val="000000"/>
              </a:solidFill>
              <a:latin typeface="Times New Roman" panose="02020603050405020304" pitchFamily="18" charset="0"/>
            </a:endParaRPr>
          </a:p>
          <a:p>
            <a:pPr marR="0" algn="just"/>
            <a:endParaRPr lang="en-US" sz="2400" dirty="0">
              <a:solidFill>
                <a:srgbClr val="000000"/>
              </a:solidFill>
              <a:latin typeface="Times New Roman" panose="02020603050405020304" pitchFamily="18" charset="0"/>
            </a:endParaRPr>
          </a:p>
          <a:p>
            <a:pPr marR="0" algn="just"/>
            <a:r>
              <a:rPr lang="en-US" sz="2400" b="1" dirty="0">
                <a:solidFill>
                  <a:srgbClr val="000000"/>
                </a:solidFill>
                <a:latin typeface="Times New Roman" panose="02020603050405020304" pitchFamily="18" charset="0"/>
              </a:rPr>
              <a:t>Solution: </a:t>
            </a:r>
            <a:r>
              <a:rPr lang="en-US" sz="2400" dirty="0">
                <a:solidFill>
                  <a:srgbClr val="000000"/>
                </a:solidFill>
                <a:latin typeface="Times New Roman" panose="02020603050405020304" pitchFamily="18" charset="0"/>
              </a:rPr>
              <a:t>By using the </a:t>
            </a:r>
            <a:r>
              <a:rPr lang="en-US" sz="2400" dirty="0" smtClean="0">
                <a:solidFill>
                  <a:srgbClr val="000000"/>
                </a:solidFill>
                <a:latin typeface="Times New Roman" panose="02020603050405020304" pitchFamily="18" charset="0"/>
              </a:rPr>
              <a:t>expression to </a:t>
            </a:r>
            <a:r>
              <a:rPr lang="en-US" sz="2400" dirty="0">
                <a:solidFill>
                  <a:srgbClr val="000000"/>
                </a:solidFill>
                <a:latin typeface="Times New Roman" panose="02020603050405020304" pitchFamily="18" charset="0"/>
              </a:rPr>
              <a:t>compute the task completion time, we have </a:t>
            </a:r>
          </a:p>
          <a:p>
            <a:pPr marR="0" lvl="1" algn="just"/>
            <a:r>
              <a:rPr lang="en-US" sz="2400" i="1" dirty="0" err="1">
                <a:solidFill>
                  <a:srgbClr val="000000"/>
                </a:solidFill>
                <a:latin typeface="Times New Roman" panose="02020603050405020304" pitchFamily="18" charset="0"/>
              </a:rPr>
              <a:t>ct</a:t>
            </a:r>
            <a:r>
              <a:rPr lang="en-US" sz="2400" i="1" baseline="30000" dirty="0" err="1">
                <a:solidFill>
                  <a:srgbClr val="000000"/>
                </a:solidFill>
                <a:latin typeface="Times New Roman" panose="02020603050405020304" pitchFamily="18" charset="0"/>
              </a:rPr>
              <a:t>B</a:t>
            </a:r>
            <a:r>
              <a:rPr lang="en-US" sz="2400" i="1" baseline="30000" dirty="0">
                <a:solidFill>
                  <a:srgbClr val="000000"/>
                </a:solidFill>
                <a:latin typeface="Times New Roman" panose="02020603050405020304" pitchFamily="18" charset="0"/>
              </a:rPr>
              <a:t> </a:t>
            </a:r>
            <a:r>
              <a:rPr lang="en-US" sz="2400" baseline="30000" dirty="0">
                <a:solidFill>
                  <a:srgbClr val="000000"/>
                </a:solidFill>
                <a:latin typeface="Times New Roman" panose="02020603050405020304" pitchFamily="18" charset="0"/>
              </a:rPr>
              <a:t>= 1000 / (1−50/100) = 2000 </a:t>
            </a:r>
            <a:r>
              <a:rPr lang="en-US" sz="2400" baseline="30000" dirty="0" err="1">
                <a:solidFill>
                  <a:srgbClr val="000000"/>
                </a:solidFill>
                <a:latin typeface="Times New Roman" panose="02020603050405020304" pitchFamily="18" charset="0"/>
              </a:rPr>
              <a:t>msec</a:t>
            </a:r>
            <a:r>
              <a:rPr lang="en-US" sz="2400" baseline="30000" dirty="0">
                <a:solidFill>
                  <a:srgbClr val="000000"/>
                </a:solidFill>
                <a:latin typeface="Times New Roman" panose="02020603050405020304" pitchFamily="18" charset="0"/>
              </a:rPr>
              <a:t> </a:t>
            </a:r>
            <a:endParaRPr lang="en-US" sz="2400" dirty="0">
              <a:solidFill>
                <a:srgbClr val="000000"/>
              </a:solidFill>
              <a:latin typeface="Times New Roman" panose="02020603050405020304" pitchFamily="18" charset="0"/>
            </a:endParaRPr>
          </a:p>
          <a:p>
            <a:pPr marR="0" algn="just"/>
            <a:r>
              <a:rPr lang="en-US" sz="2400" dirty="0">
                <a:solidFill>
                  <a:srgbClr val="000000"/>
                </a:solidFill>
                <a:latin typeface="Times New Roman" panose="02020603050405020304" pitchFamily="18" charset="0"/>
              </a:rPr>
              <a:t>So, the background task </a:t>
            </a:r>
            <a:r>
              <a:rPr lang="en-US" sz="2400" i="1" dirty="0">
                <a:solidFill>
                  <a:srgbClr val="000000"/>
                </a:solidFill>
                <a:latin typeface="Times New Roman" panose="02020603050405020304" pitchFamily="18" charset="0"/>
              </a:rPr>
              <a:t>T</a:t>
            </a:r>
            <a:r>
              <a:rPr lang="en-US" sz="2400" i="1" baseline="30000" dirty="0">
                <a:solidFill>
                  <a:srgbClr val="000000"/>
                </a:solidFill>
                <a:latin typeface="Times New Roman" panose="02020603050405020304" pitchFamily="18" charset="0"/>
              </a:rPr>
              <a:t>B </a:t>
            </a:r>
            <a:r>
              <a:rPr lang="en-US" sz="2400" baseline="30000" dirty="0">
                <a:solidFill>
                  <a:srgbClr val="000000"/>
                </a:solidFill>
                <a:latin typeface="Times New Roman" panose="02020603050405020304" pitchFamily="18" charset="0"/>
              </a:rPr>
              <a:t>would take 2000 milliseconds to complete. </a:t>
            </a:r>
            <a:endParaRPr lang="en-US" sz="2400" dirty="0">
              <a:solidFill>
                <a:srgbClr val="000000"/>
              </a:solidFill>
              <a:latin typeface="Times New Roman" panose="02020603050405020304" pitchFamily="18" charset="0"/>
            </a:endParaRPr>
          </a:p>
        </p:txBody>
      </p:sp>
      <p:pic>
        <p:nvPicPr>
          <p:cNvPr id="4" name="Picture 3"/>
          <p:cNvPicPr>
            <a:picLocks noChangeAspect="1"/>
          </p:cNvPicPr>
          <p:nvPr/>
        </p:nvPicPr>
        <p:blipFill>
          <a:blip r:embed="rId4"/>
          <a:stretch>
            <a:fillRect/>
          </a:stretch>
        </p:blipFill>
        <p:spPr>
          <a:xfrm>
            <a:off x="3746500" y="3124691"/>
            <a:ext cx="2819399" cy="563934"/>
          </a:xfrm>
          <a:prstGeom prst="rect">
            <a:avLst/>
          </a:prstGeo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85628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1022"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6A51E6-B991-41CC-9C87-3E30D9EE2044}"/>
              </a:ext>
            </a:extLst>
          </p:cNvPr>
          <p:cNvSpPr>
            <a:spLocks noGrp="1"/>
          </p:cNvSpPr>
          <p:nvPr>
            <p:ph type="title"/>
          </p:nvPr>
        </p:nvSpPr>
        <p:spPr>
          <a:xfrm>
            <a:off x="745979" y="0"/>
            <a:ext cx="9223058" cy="730250"/>
          </a:xfrm>
        </p:spPr>
        <p:txBody>
          <a:bodyPr/>
          <a:lstStyle/>
          <a:p>
            <a:r>
              <a:rPr lang="en-US" b="1" i="1" dirty="0" smtClean="0"/>
              <a:t>Earliest-Deadline-First </a:t>
            </a:r>
            <a:r>
              <a:rPr lang="en-US" b="1" dirty="0"/>
              <a:t>(</a:t>
            </a:r>
            <a:r>
              <a:rPr lang="en-US" b="1" i="1" dirty="0"/>
              <a:t>EDF</a:t>
            </a:r>
            <a:r>
              <a:rPr lang="en-US" b="1" dirty="0"/>
              <a:t>) algorithm</a:t>
            </a:r>
          </a:p>
        </p:txBody>
      </p:sp>
      <p:sp>
        <p:nvSpPr>
          <p:cNvPr id="6" name="Content Placeholder 5"/>
          <p:cNvSpPr>
            <a:spLocks noGrp="1"/>
          </p:cNvSpPr>
          <p:nvPr>
            <p:ph idx="1"/>
          </p:nvPr>
        </p:nvSpPr>
        <p:spPr>
          <a:xfrm>
            <a:off x="317500" y="742274"/>
            <a:ext cx="10058400" cy="6541176"/>
          </a:xfrm>
        </p:spPr>
        <p:txBody>
          <a:bodyPr>
            <a:normAutofit/>
          </a:bodyPr>
          <a:lstStyle/>
          <a:p>
            <a:r>
              <a:rPr lang="en-US" sz="3500" dirty="0" smtClean="0"/>
              <a:t>In </a:t>
            </a:r>
            <a:r>
              <a:rPr lang="en-US" sz="3500" dirty="0"/>
              <a:t>Earliest Deadline First (EDF) scheduling, at every scheduling point the task having the shortest deadline is taken up for scheduling. </a:t>
            </a:r>
            <a:endParaRPr lang="en-US" sz="3500" dirty="0" smtClean="0"/>
          </a:p>
          <a:p>
            <a:r>
              <a:rPr lang="en-US" sz="3500" dirty="0" smtClean="0"/>
              <a:t>This </a:t>
            </a:r>
            <a:r>
              <a:rPr lang="en-US" sz="3500" dirty="0"/>
              <a:t>basic principles of this algorithm is very intuitive and simple to understand. </a:t>
            </a:r>
            <a:endParaRPr lang="en-US" sz="3500" dirty="0" smtClean="0"/>
          </a:p>
          <a:p>
            <a:r>
              <a:rPr lang="en-US" sz="3500" dirty="0" smtClean="0"/>
              <a:t>The </a:t>
            </a:r>
            <a:r>
              <a:rPr lang="en-US" sz="3500" dirty="0" err="1"/>
              <a:t>schedulability</a:t>
            </a:r>
            <a:r>
              <a:rPr lang="en-US" sz="3500" dirty="0"/>
              <a:t> test for EDF is also simple. </a:t>
            </a:r>
            <a:endParaRPr lang="en-US" sz="3500" dirty="0" smtClean="0"/>
          </a:p>
          <a:p>
            <a:r>
              <a:rPr lang="en-US" sz="3500" dirty="0" smtClean="0"/>
              <a:t>A </a:t>
            </a:r>
            <a:r>
              <a:rPr lang="en-US" sz="3500" dirty="0"/>
              <a:t>task set is schedulable under EDF, if and only if it satisfies the condition that the total processor utilization due to the task set is less than 1. </a:t>
            </a:r>
            <a:endParaRPr lang="en-US" sz="3500" dirty="0" smtClean="0"/>
          </a:p>
          <a:p>
            <a:r>
              <a:rPr lang="en-US" sz="3500" dirty="0" smtClean="0"/>
              <a:t>For </a:t>
            </a:r>
            <a:r>
              <a:rPr lang="en-US" sz="3500" dirty="0"/>
              <a:t>a set of periodic real-time tasks </a:t>
            </a:r>
            <a:r>
              <a:rPr lang="en-US" sz="3500" i="1" dirty="0"/>
              <a:t>{T</a:t>
            </a:r>
            <a:r>
              <a:rPr lang="en-US" sz="3500" i="1" baseline="30000" dirty="0"/>
              <a:t>1</a:t>
            </a:r>
            <a:r>
              <a:rPr lang="en-US" sz="3500" i="1" dirty="0"/>
              <a:t>, T</a:t>
            </a:r>
            <a:r>
              <a:rPr lang="en-US" sz="3500" i="1" baseline="30000" dirty="0"/>
              <a:t>2</a:t>
            </a:r>
            <a:r>
              <a:rPr lang="en-US" sz="3500" i="1" dirty="0"/>
              <a:t>, …, </a:t>
            </a:r>
            <a:r>
              <a:rPr lang="en-US" sz="3500" i="1" dirty="0" err="1"/>
              <a:t>T</a:t>
            </a:r>
            <a:r>
              <a:rPr lang="en-US" sz="3500" i="1" baseline="30000" dirty="0" err="1"/>
              <a:t>n</a:t>
            </a:r>
            <a:r>
              <a:rPr lang="en-US" sz="3500" i="1" dirty="0"/>
              <a:t>}</a:t>
            </a:r>
            <a:r>
              <a:rPr lang="en-US" sz="3500" dirty="0"/>
              <a:t>, EDF </a:t>
            </a:r>
            <a:r>
              <a:rPr lang="en-US" sz="3500" dirty="0" err="1"/>
              <a:t>schedulability</a:t>
            </a:r>
            <a:r>
              <a:rPr lang="en-US" sz="3500" dirty="0"/>
              <a:t> criterion can be expressed as</a:t>
            </a:r>
            <a:r>
              <a:rPr lang="en-US" sz="3500" dirty="0" smtClean="0"/>
              <a:t>:</a:t>
            </a:r>
          </a:p>
          <a:p>
            <a:r>
              <a:rPr lang="en-US" sz="3500" dirty="0" smtClean="0"/>
              <a:t> </a:t>
            </a:r>
          </a:p>
          <a:p>
            <a:pPr marL="0" indent="0">
              <a:buNone/>
            </a:pPr>
            <a:endParaRPr lang="en-US" sz="3500" dirty="0" smtClean="0"/>
          </a:p>
          <a:p>
            <a:endParaRPr lang="en-US" sz="2800" dirty="0"/>
          </a:p>
          <a:p>
            <a:pPr lvl="1"/>
            <a:endParaRPr lang="en-US" sz="2400" dirty="0"/>
          </a:p>
          <a:p>
            <a:endParaRPr lang="en-US" dirty="0"/>
          </a:p>
        </p:txBody>
      </p:sp>
      <p:pic>
        <p:nvPicPr>
          <p:cNvPr id="5" name="Picture 4"/>
          <p:cNvPicPr>
            <a:picLocks noChangeAspect="1"/>
          </p:cNvPicPr>
          <p:nvPr/>
        </p:nvPicPr>
        <p:blipFill>
          <a:blip r:embed="rId4"/>
          <a:stretch>
            <a:fillRect/>
          </a:stretch>
        </p:blipFill>
        <p:spPr>
          <a:xfrm>
            <a:off x="3517900" y="6733132"/>
            <a:ext cx="3276600" cy="823368"/>
          </a:xfrm>
          <a:prstGeom prst="rect">
            <a:avLst/>
          </a:prstGeo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6098819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00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4FEE3C1-BEED-4D2F-A8BE-384FFB6945E3}"/>
              </a:ext>
            </a:extLst>
          </p:cNvPr>
          <p:cNvSpPr>
            <a:spLocks noGrp="1"/>
          </p:cNvSpPr>
          <p:nvPr>
            <p:ph idx="1"/>
          </p:nvPr>
        </p:nvSpPr>
        <p:spPr>
          <a:xfrm>
            <a:off x="407172" y="1091533"/>
            <a:ext cx="10153075" cy="5458111"/>
          </a:xfrm>
        </p:spPr>
        <p:txBody>
          <a:bodyPr>
            <a:normAutofit/>
          </a:bodyPr>
          <a:lstStyle/>
          <a:p>
            <a:pPr marL="406580" indent="-406580" algn="just">
              <a:lnSpc>
                <a:spcPct val="150000"/>
              </a:lnSpc>
              <a:buFont typeface="Wingdings" panose="05000000000000000000" pitchFamily="2" charset="2"/>
              <a:buChar char="Ø"/>
            </a:pPr>
            <a:r>
              <a:rPr lang="en-US" sz="2105" dirty="0">
                <a:latin typeface="Times New Roman" panose="02020603050405020304" pitchFamily="18" charset="0"/>
                <a:cs typeface="Times New Roman" panose="02020603050405020304" pitchFamily="18" charset="0"/>
              </a:rPr>
              <a:t>the ratio </a:t>
            </a:r>
            <a:r>
              <a:rPr lang="en-US" sz="2105" dirty="0" err="1">
                <a:latin typeface="Times New Roman" panose="02020603050405020304" pitchFamily="18" charset="0"/>
                <a:cs typeface="Times New Roman" panose="02020603050405020304" pitchFamily="18" charset="0"/>
              </a:rPr>
              <a:t>u</a:t>
            </a:r>
            <a:r>
              <a:rPr lang="en-US" sz="2105" baseline="-25000" dirty="0" err="1">
                <a:latin typeface="Times New Roman" panose="02020603050405020304" pitchFamily="18" charset="0"/>
                <a:cs typeface="Times New Roman" panose="02020603050405020304" pitchFamily="18" charset="0"/>
              </a:rPr>
              <a:t>i</a:t>
            </a:r>
            <a:r>
              <a:rPr lang="en-US" sz="2105" dirty="0">
                <a:latin typeface="Times New Roman" panose="02020603050405020304" pitchFamily="18" charset="0"/>
                <a:cs typeface="Times New Roman" panose="02020603050405020304" pitchFamily="18" charset="0"/>
              </a:rPr>
              <a:t> = </a:t>
            </a:r>
            <a:r>
              <a:rPr lang="en-US" sz="2105" dirty="0" err="1">
                <a:latin typeface="Times New Roman" panose="02020603050405020304" pitchFamily="18" charset="0"/>
                <a:cs typeface="Times New Roman" panose="02020603050405020304" pitchFamily="18" charset="0"/>
              </a:rPr>
              <a:t>e</a:t>
            </a:r>
            <a:r>
              <a:rPr lang="en-US" sz="2105" baseline="-25000" dirty="0" err="1">
                <a:latin typeface="Times New Roman" panose="02020603050405020304" pitchFamily="18" charset="0"/>
                <a:cs typeface="Times New Roman" panose="02020603050405020304" pitchFamily="18" charset="0"/>
              </a:rPr>
              <a:t>i</a:t>
            </a:r>
            <a:r>
              <a:rPr lang="en-US" sz="2105" dirty="0">
                <a:latin typeface="Times New Roman" panose="02020603050405020304" pitchFamily="18" charset="0"/>
                <a:cs typeface="Times New Roman" panose="02020603050405020304" pitchFamily="18" charset="0"/>
              </a:rPr>
              <a:t> /p</a:t>
            </a:r>
            <a:r>
              <a:rPr lang="en-US" sz="2105" baseline="-25000" dirty="0">
                <a:latin typeface="Times New Roman" panose="02020603050405020304" pitchFamily="18" charset="0"/>
                <a:cs typeface="Times New Roman" panose="02020603050405020304" pitchFamily="18" charset="0"/>
              </a:rPr>
              <a:t>i</a:t>
            </a:r>
            <a:r>
              <a:rPr lang="en-US" sz="2105" dirty="0">
                <a:latin typeface="Times New Roman" panose="02020603050405020304" pitchFamily="18" charset="0"/>
                <a:cs typeface="Times New Roman" panose="02020603050405020304" pitchFamily="18" charset="0"/>
              </a:rPr>
              <a:t> the utilization of the task </a:t>
            </a:r>
            <a:r>
              <a:rPr lang="en-US" sz="2105" dirty="0" err="1">
                <a:latin typeface="Times New Roman" panose="02020603050405020304" pitchFamily="18" charset="0"/>
                <a:cs typeface="Times New Roman" panose="02020603050405020304" pitchFamily="18" charset="0"/>
              </a:rPr>
              <a:t>T</a:t>
            </a:r>
            <a:r>
              <a:rPr lang="en-US" sz="2105" baseline="-25000" dirty="0" err="1">
                <a:latin typeface="Times New Roman" panose="02020603050405020304" pitchFamily="18" charset="0"/>
                <a:cs typeface="Times New Roman" panose="02020603050405020304" pitchFamily="18" charset="0"/>
              </a:rPr>
              <a:t>i</a:t>
            </a:r>
            <a:r>
              <a:rPr lang="en-US" sz="2105" dirty="0">
                <a:latin typeface="Times New Roman" panose="02020603050405020304" pitchFamily="18" charset="0"/>
                <a:cs typeface="Times New Roman" panose="02020603050405020304" pitchFamily="18" charset="0"/>
              </a:rPr>
              <a:t> . </a:t>
            </a:r>
          </a:p>
          <a:p>
            <a:pPr marL="802020" lvl="1" indent="-401010" algn="just">
              <a:lnSpc>
                <a:spcPct val="100000"/>
              </a:lnSpc>
              <a:buFont typeface="Wingdings" panose="05000000000000000000" pitchFamily="2" charset="2"/>
              <a:buChar char="v"/>
            </a:pPr>
            <a:r>
              <a:rPr lang="en-US" dirty="0" err="1">
                <a:latin typeface="Times New Roman" panose="02020603050405020304" pitchFamily="18" charset="0"/>
                <a:cs typeface="Times New Roman" panose="02020603050405020304" pitchFamily="18" charset="0"/>
              </a:rPr>
              <a:t>u</a:t>
            </a:r>
            <a:r>
              <a:rPr lang="en-US" baseline="-25000" dirty="0" err="1">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 is equal to the fraction of time a truly periodic task with period pi and execution time </a:t>
            </a:r>
            <a:r>
              <a:rPr lang="en-US" dirty="0" err="1">
                <a:latin typeface="Times New Roman" panose="02020603050405020304" pitchFamily="18" charset="0"/>
                <a:cs typeface="Times New Roman" panose="02020603050405020304" pitchFamily="18" charset="0"/>
              </a:rPr>
              <a:t>e</a:t>
            </a:r>
            <a:r>
              <a:rPr lang="en-US" baseline="-25000" dirty="0" err="1">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 keeps a processor busy. </a:t>
            </a:r>
          </a:p>
          <a:p>
            <a:pPr marL="807590" lvl="1" indent="-406580" algn="just">
              <a:lnSpc>
                <a:spcPct val="150000"/>
              </a:lnSpc>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406580" indent="-406580" algn="just">
              <a:lnSpc>
                <a:spcPct val="100000"/>
              </a:lnSpc>
              <a:buFont typeface="Wingdings" panose="05000000000000000000" pitchFamily="2" charset="2"/>
              <a:buChar char="Ø"/>
            </a:pPr>
            <a:r>
              <a:rPr lang="en-US" sz="2105" dirty="0">
                <a:latin typeface="Times New Roman" panose="02020603050405020304" pitchFamily="18" charset="0"/>
                <a:cs typeface="Times New Roman" panose="02020603050405020304" pitchFamily="18" charset="0"/>
              </a:rPr>
              <a:t>The </a:t>
            </a:r>
            <a:r>
              <a:rPr lang="en-US" sz="2105" b="1" dirty="0">
                <a:latin typeface="Times New Roman" panose="02020603050405020304" pitchFamily="18" charset="0"/>
                <a:cs typeface="Times New Roman" panose="02020603050405020304" pitchFamily="18" charset="0"/>
              </a:rPr>
              <a:t>total utilization U </a:t>
            </a:r>
            <a:r>
              <a:rPr lang="en-US" sz="2105" dirty="0">
                <a:latin typeface="Times New Roman" panose="02020603050405020304" pitchFamily="18" charset="0"/>
                <a:cs typeface="Times New Roman" panose="02020603050405020304" pitchFamily="18" charset="0"/>
              </a:rPr>
              <a:t>of all the tasks in the system is the sum of the utilizations of the individual tasks in it. The value of U must be &lt;=1.</a:t>
            </a:r>
          </a:p>
          <a:p>
            <a:pPr marL="406580" indent="-406580" algn="just">
              <a:lnSpc>
                <a:spcPct val="100000"/>
              </a:lnSpc>
              <a:buFont typeface="Wingdings" panose="05000000000000000000" pitchFamily="2" charset="2"/>
              <a:buChar char="Ø"/>
            </a:pPr>
            <a:endParaRPr lang="en-US" sz="2105" dirty="0">
              <a:latin typeface="Times New Roman" panose="02020603050405020304" pitchFamily="18" charset="0"/>
              <a:cs typeface="Times New Roman" panose="02020603050405020304" pitchFamily="18" charset="0"/>
            </a:endParaRPr>
          </a:p>
          <a:p>
            <a:pPr marL="406580" indent="-406580" algn="just">
              <a:lnSpc>
                <a:spcPct val="100000"/>
              </a:lnSpc>
              <a:buFont typeface="Wingdings" panose="05000000000000000000" pitchFamily="2" charset="2"/>
              <a:buChar char="Ø"/>
            </a:pPr>
            <a:r>
              <a:rPr lang="en-US" sz="2105" dirty="0">
                <a:latin typeface="Times New Roman" panose="02020603050405020304" pitchFamily="18" charset="0"/>
                <a:cs typeface="Times New Roman" panose="02020603050405020304" pitchFamily="18" charset="0"/>
              </a:rPr>
              <a:t>So</a:t>
            </a:r>
            <a:r>
              <a:rPr lang="en-US" sz="2105" dirty="0" smtClean="0">
                <a:latin typeface="Times New Roman" panose="02020603050405020304" pitchFamily="18" charset="0"/>
                <a:cs typeface="Times New Roman" panose="02020603050405020304" pitchFamily="18" charset="0"/>
              </a:rPr>
              <a:t>, for example,  </a:t>
            </a:r>
            <a:r>
              <a:rPr lang="en-US" sz="2105" dirty="0">
                <a:latin typeface="Times New Roman" panose="02020603050405020304" pitchFamily="18" charset="0"/>
                <a:cs typeface="Times New Roman" panose="02020603050405020304" pitchFamily="18" charset="0"/>
              </a:rPr>
              <a:t>if the execution times of the three periodic tasks are 1, 1, and 3, and their periods are 3, 4, and 10 respectively, then their utilizations are 0.33, 0.25 and 0.3. </a:t>
            </a:r>
          </a:p>
          <a:p>
            <a:pPr marL="406580" indent="-406580" algn="just">
              <a:lnSpc>
                <a:spcPct val="100000"/>
              </a:lnSpc>
              <a:buFont typeface="Wingdings" panose="05000000000000000000" pitchFamily="2" charset="2"/>
              <a:buChar char="Ø"/>
            </a:pPr>
            <a:endParaRPr lang="en-US" sz="2105" dirty="0">
              <a:latin typeface="Times New Roman" panose="02020603050405020304" pitchFamily="18" charset="0"/>
              <a:cs typeface="Times New Roman" panose="02020603050405020304" pitchFamily="18" charset="0"/>
            </a:endParaRPr>
          </a:p>
          <a:p>
            <a:pPr marL="406580" indent="-406580" algn="just">
              <a:lnSpc>
                <a:spcPct val="100000"/>
              </a:lnSpc>
              <a:buFont typeface="Wingdings" panose="05000000000000000000" pitchFamily="2" charset="2"/>
              <a:buChar char="Ø"/>
            </a:pPr>
            <a:r>
              <a:rPr lang="en-US" sz="2105" dirty="0">
                <a:latin typeface="Times New Roman" panose="02020603050405020304" pitchFamily="18" charset="0"/>
                <a:cs typeface="Times New Roman" panose="02020603050405020304" pitchFamily="18" charset="0"/>
              </a:rPr>
              <a:t>The total utilization of the tasks is 0.88; these tasks can keep a processor busy at most 88 percent of the time.</a:t>
            </a: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6297595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0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6A51E6-B991-41CC-9C87-3E30D9EE2044}"/>
              </a:ext>
            </a:extLst>
          </p:cNvPr>
          <p:cNvSpPr>
            <a:spLocks noGrp="1"/>
          </p:cNvSpPr>
          <p:nvPr>
            <p:ph type="title"/>
          </p:nvPr>
        </p:nvSpPr>
        <p:spPr>
          <a:xfrm>
            <a:off x="476061" y="15372"/>
            <a:ext cx="9530407" cy="1019678"/>
          </a:xfrm>
        </p:spPr>
        <p:txBody>
          <a:bodyPr/>
          <a:lstStyle/>
          <a:p>
            <a:r>
              <a:rPr lang="en-US" b="1" i="1" dirty="0" smtClean="0"/>
              <a:t>Earliest-Deadline-First </a:t>
            </a:r>
            <a:r>
              <a:rPr lang="en-US" b="1" dirty="0"/>
              <a:t>(</a:t>
            </a:r>
            <a:r>
              <a:rPr lang="en-US" b="1" i="1" dirty="0"/>
              <a:t>EDF</a:t>
            </a:r>
            <a:r>
              <a:rPr lang="en-US" b="1" dirty="0"/>
              <a:t>) algorithm</a:t>
            </a:r>
          </a:p>
        </p:txBody>
      </p:sp>
      <p:sp>
        <p:nvSpPr>
          <p:cNvPr id="3" name="Content Placeholder 2">
            <a:extLst>
              <a:ext uri="{FF2B5EF4-FFF2-40B4-BE49-F238E27FC236}">
                <a16:creationId xmlns="" xmlns:a16="http://schemas.microsoft.com/office/drawing/2014/main" id="{3C1AE93F-4B3E-462A-9414-69B53DAD0D9C}"/>
              </a:ext>
            </a:extLst>
          </p:cNvPr>
          <p:cNvSpPr>
            <a:spLocks noGrp="1"/>
          </p:cNvSpPr>
          <p:nvPr>
            <p:ph idx="1"/>
          </p:nvPr>
        </p:nvSpPr>
        <p:spPr>
          <a:xfrm>
            <a:off x="476061" y="998435"/>
            <a:ext cx="9223058" cy="2121591"/>
          </a:xfrm>
        </p:spPr>
        <p:txBody>
          <a:bodyPr>
            <a:normAutofit lnSpcReduction="10000"/>
          </a:bodyPr>
          <a:lstStyle/>
          <a:p>
            <a:pPr marL="406580" indent="-406580">
              <a:buFont typeface="Wingdings" panose="05000000000000000000" pitchFamily="2" charset="2"/>
              <a:buChar char="Ø"/>
            </a:pPr>
            <a:r>
              <a:rPr lang="en-US" sz="3200" dirty="0" smtClean="0"/>
              <a:t>Example </a:t>
            </a:r>
            <a:r>
              <a:rPr lang="en-US" sz="3200" dirty="0"/>
              <a:t>: Consider the following three periodic real-time tasks to be scheduled using EDF on a uniprocessor: T1 = (</a:t>
            </a:r>
            <a:r>
              <a:rPr lang="en-US" sz="3200" dirty="0" smtClean="0"/>
              <a:t>e1=1, p1=4), </a:t>
            </a:r>
            <a:r>
              <a:rPr lang="en-US" sz="3200" dirty="0"/>
              <a:t>T2 = (</a:t>
            </a:r>
            <a:r>
              <a:rPr lang="en-US" sz="3200" dirty="0" smtClean="0"/>
              <a:t>e2=2, p2=5), </a:t>
            </a:r>
            <a:r>
              <a:rPr lang="en-US" sz="3200" dirty="0"/>
              <a:t>T3 = (</a:t>
            </a:r>
            <a:r>
              <a:rPr lang="en-US" sz="3200" dirty="0" smtClean="0"/>
              <a:t>e3=2, p3=7). </a:t>
            </a:r>
            <a:r>
              <a:rPr lang="en-US" sz="3200" dirty="0"/>
              <a:t>Determine whether the task set is schedulable.</a:t>
            </a:r>
            <a:endParaRPr lang="en-US" sz="3200" dirty="0" smtClean="0"/>
          </a:p>
          <a:p>
            <a:pPr marL="406580" indent="-406580">
              <a:buFont typeface="Wingdings" panose="05000000000000000000" pitchFamily="2" charset="2"/>
              <a:buChar char="Ø"/>
            </a:pPr>
            <a:endParaRPr lang="en-US" dirty="0"/>
          </a:p>
          <a:p>
            <a:pPr marL="0" indent="0">
              <a:buNone/>
            </a:pPr>
            <a:endParaRPr lang="en-US" dirty="0" smtClean="0"/>
          </a:p>
          <a:p>
            <a:pPr marL="406580" indent="-406580">
              <a:buFont typeface="Wingdings" panose="05000000000000000000" pitchFamily="2" charset="2"/>
              <a:buChar char="Ø"/>
            </a:pPr>
            <a:endParaRPr lang="en-US" dirty="0"/>
          </a:p>
        </p:txBody>
      </p:sp>
      <p:pic>
        <p:nvPicPr>
          <p:cNvPr id="4" name="Picture 3">
            <a:extLst>
              <a:ext uri="{FF2B5EF4-FFF2-40B4-BE49-F238E27FC236}">
                <a16:creationId xmlns="" xmlns:a16="http://schemas.microsoft.com/office/drawing/2014/main" id="{C3C5B06A-2C6B-43A2-8E40-3D4B98CD2A67}"/>
              </a:ext>
            </a:extLst>
          </p:cNvPr>
          <p:cNvPicPr>
            <a:picLocks noChangeAspect="1"/>
          </p:cNvPicPr>
          <p:nvPr/>
        </p:nvPicPr>
        <p:blipFill>
          <a:blip r:embed="rId4"/>
          <a:stretch>
            <a:fillRect/>
          </a:stretch>
        </p:blipFill>
        <p:spPr>
          <a:xfrm>
            <a:off x="216952" y="3349632"/>
            <a:ext cx="7153263" cy="2418208"/>
          </a:xfrm>
          <a:prstGeom prst="rect">
            <a:avLst/>
          </a:prstGeom>
        </p:spPr>
      </p:pic>
      <p:sp>
        <p:nvSpPr>
          <p:cNvPr id="5" name="TextBox 4">
            <a:extLst>
              <a:ext uri="{FF2B5EF4-FFF2-40B4-BE49-F238E27FC236}">
                <a16:creationId xmlns="" xmlns:a16="http://schemas.microsoft.com/office/drawing/2014/main" id="{A263DC5C-3D0B-4945-9575-97AFBB05B85F}"/>
              </a:ext>
            </a:extLst>
          </p:cNvPr>
          <p:cNvSpPr txBox="1"/>
          <p:nvPr/>
        </p:nvSpPr>
        <p:spPr>
          <a:xfrm>
            <a:off x="7340600" y="3146656"/>
            <a:ext cx="3352800" cy="4249497"/>
          </a:xfrm>
          <a:prstGeom prst="rect">
            <a:avLst/>
          </a:prstGeom>
          <a:noFill/>
        </p:spPr>
        <p:txBody>
          <a:bodyPr wrap="square" rtlCol="0">
            <a:spAutoFit/>
          </a:bodyPr>
          <a:lstStyle/>
          <a:p>
            <a:r>
              <a:rPr lang="en-US" sz="2456" b="1" i="1" u="sng" dirty="0">
                <a:solidFill>
                  <a:prstClr val="black"/>
                </a:solidFill>
                <a:latin typeface="Times New Roman" panose="02020603050405020304" pitchFamily="18" charset="0"/>
                <a:cs typeface="Times New Roman" panose="02020603050405020304" pitchFamily="18" charset="0"/>
              </a:rPr>
              <a:t>Utilization</a:t>
            </a:r>
          </a:p>
          <a:p>
            <a:r>
              <a:rPr lang="en-US" sz="2456" dirty="0">
                <a:solidFill>
                  <a:prstClr val="black"/>
                </a:solidFill>
                <a:latin typeface="Times New Roman" panose="02020603050405020304" pitchFamily="18" charset="0"/>
                <a:cs typeface="Times New Roman" panose="02020603050405020304" pitchFamily="18" charset="0"/>
              </a:rPr>
              <a:t>u1=1/4=0.25</a:t>
            </a:r>
          </a:p>
          <a:p>
            <a:r>
              <a:rPr lang="en-US" sz="2456" dirty="0">
                <a:solidFill>
                  <a:prstClr val="black"/>
                </a:solidFill>
                <a:latin typeface="Times New Roman" panose="02020603050405020304" pitchFamily="18" charset="0"/>
                <a:cs typeface="Times New Roman" panose="02020603050405020304" pitchFamily="18" charset="0"/>
              </a:rPr>
              <a:t>u2=2/5=0.4</a:t>
            </a:r>
          </a:p>
          <a:p>
            <a:r>
              <a:rPr lang="en-US" sz="2456" dirty="0">
                <a:solidFill>
                  <a:prstClr val="black"/>
                </a:solidFill>
                <a:latin typeface="Times New Roman" panose="02020603050405020304" pitchFamily="18" charset="0"/>
                <a:cs typeface="Times New Roman" panose="02020603050405020304" pitchFamily="18" charset="0"/>
              </a:rPr>
              <a:t>u3=2/7=0.286</a:t>
            </a:r>
          </a:p>
          <a:p>
            <a:endParaRPr lang="en-US" sz="2456" dirty="0">
              <a:solidFill>
                <a:prstClr val="black"/>
              </a:solidFill>
              <a:latin typeface="Times New Roman" panose="02020603050405020304" pitchFamily="18" charset="0"/>
              <a:cs typeface="Times New Roman" panose="02020603050405020304" pitchFamily="18" charset="0"/>
            </a:endParaRPr>
          </a:p>
          <a:p>
            <a:r>
              <a:rPr lang="en-US" sz="2456" dirty="0">
                <a:solidFill>
                  <a:prstClr val="black"/>
                </a:solidFill>
                <a:latin typeface="Times New Roman" panose="02020603050405020304" pitchFamily="18" charset="0"/>
                <a:cs typeface="Times New Roman" panose="02020603050405020304" pitchFamily="18" charset="0"/>
              </a:rPr>
              <a:t>U=u1+u2+u3</a:t>
            </a:r>
          </a:p>
          <a:p>
            <a:r>
              <a:rPr lang="en-US" sz="2456" dirty="0">
                <a:solidFill>
                  <a:prstClr val="black"/>
                </a:solidFill>
                <a:latin typeface="Times New Roman" panose="02020603050405020304" pitchFamily="18" charset="0"/>
                <a:cs typeface="Times New Roman" panose="02020603050405020304" pitchFamily="18" charset="0"/>
              </a:rPr>
              <a:t>=0.25+0.4+0.286</a:t>
            </a:r>
          </a:p>
          <a:p>
            <a:r>
              <a:rPr lang="en-US" sz="2456" dirty="0">
                <a:solidFill>
                  <a:prstClr val="black"/>
                </a:solidFill>
                <a:latin typeface="Times New Roman" panose="02020603050405020304" pitchFamily="18" charset="0"/>
                <a:cs typeface="Times New Roman" panose="02020603050405020304" pitchFamily="18" charset="0"/>
              </a:rPr>
              <a:t>=</a:t>
            </a:r>
            <a:r>
              <a:rPr lang="en-US" sz="2456" dirty="0" smtClean="0">
                <a:solidFill>
                  <a:prstClr val="black"/>
                </a:solidFill>
                <a:latin typeface="Times New Roman" panose="02020603050405020304" pitchFamily="18" charset="0"/>
                <a:cs typeface="Times New Roman" panose="02020603050405020304" pitchFamily="18" charset="0"/>
              </a:rPr>
              <a:t>0.936</a:t>
            </a:r>
          </a:p>
          <a:p>
            <a:endParaRPr lang="en-US" sz="2456" dirty="0">
              <a:solidFill>
                <a:prstClr val="black"/>
              </a:solidFill>
              <a:latin typeface="Times New Roman" panose="02020603050405020304" pitchFamily="18" charset="0"/>
              <a:cs typeface="Times New Roman" panose="02020603050405020304" pitchFamily="18" charset="0"/>
            </a:endParaRPr>
          </a:p>
          <a:p>
            <a:r>
              <a:rPr lang="en-US" sz="2456" dirty="0" smtClean="0">
                <a:solidFill>
                  <a:prstClr val="black"/>
                </a:solidFill>
                <a:latin typeface="Times New Roman" panose="02020603050405020304" pitchFamily="18" charset="0"/>
                <a:cs typeface="Times New Roman" panose="02020603050405020304" pitchFamily="18" charset="0"/>
              </a:rPr>
              <a:t>U&lt;1 hence it is schedulable</a:t>
            </a:r>
            <a:endParaRPr lang="en-US" sz="2456" dirty="0">
              <a:solidFill>
                <a:prstClr val="black"/>
              </a:solidFill>
              <a:latin typeface="Times New Roman" panose="02020603050405020304" pitchFamily="18" charset="0"/>
              <a:cs typeface="Times New Roman" panose="02020603050405020304" pitchFamily="18" charset="0"/>
            </a:endParaRP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19385109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4505"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6C37DCC6-14DB-4E1D-9A3D-AB995AA18311}"/>
              </a:ext>
            </a:extLst>
          </p:cNvPr>
          <p:cNvSpPr>
            <a:spLocks noGrp="1"/>
          </p:cNvSpPr>
          <p:nvPr>
            <p:ph idx="1"/>
          </p:nvPr>
        </p:nvSpPr>
        <p:spPr>
          <a:xfrm>
            <a:off x="290984" y="1113425"/>
            <a:ext cx="9223058" cy="3816486"/>
          </a:xfrm>
        </p:spPr>
        <p:txBody>
          <a:bodyPr/>
          <a:lstStyle/>
          <a:p>
            <a:pPr marL="0" indent="0">
              <a:buNone/>
            </a:pPr>
            <a:r>
              <a:rPr lang="en-US" dirty="0"/>
              <a:t>Consider a </a:t>
            </a:r>
            <a:r>
              <a:rPr lang="en-US"/>
              <a:t>real time system </a:t>
            </a:r>
            <a:r>
              <a:rPr lang="en-US" dirty="0"/>
              <a:t>having three periodic tasks T1=(20,3,7), T2=(5,2,4), T3=(10,2,8)</a:t>
            </a:r>
          </a:p>
          <a:p>
            <a:pPr marL="406580" indent="-406580">
              <a:buFont typeface="Wingdings" panose="05000000000000000000" pitchFamily="2" charset="2"/>
              <a:buChar char="Ø"/>
            </a:pPr>
            <a:r>
              <a:rPr lang="en-US" dirty="0"/>
              <a:t>Find the release time, absolute deadline of each jobs in the system</a:t>
            </a:r>
          </a:p>
          <a:p>
            <a:pPr marL="406580" indent="-406580">
              <a:buFont typeface="Wingdings" panose="05000000000000000000" pitchFamily="2" charset="2"/>
              <a:buChar char="Ø"/>
            </a:pPr>
            <a:r>
              <a:rPr lang="en-US" dirty="0"/>
              <a:t>Find utilization of each task and total utilization</a:t>
            </a:r>
          </a:p>
          <a:p>
            <a:pPr marL="406580" indent="-406580">
              <a:buFont typeface="Wingdings" panose="05000000000000000000" pitchFamily="2" charset="2"/>
              <a:buChar char="Ø"/>
            </a:pPr>
            <a:r>
              <a:rPr lang="en-US" dirty="0"/>
              <a:t>Find hyper-period</a:t>
            </a:r>
          </a:p>
          <a:p>
            <a:pPr marL="406580" indent="-406580">
              <a:buFont typeface="Wingdings" panose="05000000000000000000" pitchFamily="2" charset="2"/>
              <a:buChar char="Ø"/>
            </a:pPr>
            <a:r>
              <a:rPr lang="en-US" dirty="0"/>
              <a:t>Draw EDF schedule of the jobs</a:t>
            </a:r>
          </a:p>
          <a:p>
            <a:pPr marL="406580" indent="-406580">
              <a:buFont typeface="Wingdings" panose="05000000000000000000" pitchFamily="2" charset="2"/>
              <a:buChar char="Ø"/>
            </a:pPr>
            <a:endParaRPr lang="en-US" dirty="0"/>
          </a:p>
          <a:p>
            <a:pPr marL="406580" indent="-406580">
              <a:buFont typeface="Wingdings" panose="05000000000000000000" pitchFamily="2" charset="2"/>
              <a:buChar char="Ø"/>
            </a:pPr>
            <a:endParaRPr lang="en-US" dirty="0"/>
          </a:p>
          <a:p>
            <a:pPr marL="0" indent="0">
              <a:buNone/>
            </a:pPr>
            <a:endParaRPr lang="en-US"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6222481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01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on EDF scheduling</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154131455"/>
              </p:ext>
            </p:extLst>
          </p:nvPr>
        </p:nvGraphicFramePr>
        <p:xfrm>
          <a:off x="732563" y="1720850"/>
          <a:ext cx="9223376" cy="1483360"/>
        </p:xfrm>
        <a:graphic>
          <a:graphicData uri="http://schemas.openxmlformats.org/drawingml/2006/table">
            <a:tbl>
              <a:tblPr firstRow="1" bandRow="1">
                <a:tableStyleId>{5C22544A-7EE6-4342-B048-85BDC9FD1C3A}</a:tableStyleId>
              </a:tblPr>
              <a:tblGrid>
                <a:gridCol w="2305844"/>
                <a:gridCol w="2305844"/>
                <a:gridCol w="2305844"/>
                <a:gridCol w="2305844"/>
              </a:tblGrid>
              <a:tr h="370840">
                <a:tc>
                  <a:txBody>
                    <a:bodyPr/>
                    <a:lstStyle/>
                    <a:p>
                      <a:r>
                        <a:rPr lang="en-US" dirty="0" smtClean="0"/>
                        <a:t>Task</a:t>
                      </a:r>
                      <a:endParaRPr lang="en-US" dirty="0"/>
                    </a:p>
                  </a:txBody>
                  <a:tcPr/>
                </a:tc>
                <a:tc>
                  <a:txBody>
                    <a:bodyPr/>
                    <a:lstStyle/>
                    <a:p>
                      <a:r>
                        <a:rPr lang="en-US" dirty="0" smtClean="0"/>
                        <a:t>Execution Time</a:t>
                      </a:r>
                      <a:endParaRPr lang="en-US" dirty="0"/>
                    </a:p>
                  </a:txBody>
                  <a:tcPr/>
                </a:tc>
                <a:tc>
                  <a:txBody>
                    <a:bodyPr/>
                    <a:lstStyle/>
                    <a:p>
                      <a:r>
                        <a:rPr lang="en-US" dirty="0" smtClean="0"/>
                        <a:t>Deadline</a:t>
                      </a:r>
                      <a:endParaRPr lang="en-US" dirty="0"/>
                    </a:p>
                  </a:txBody>
                  <a:tcPr/>
                </a:tc>
                <a:tc>
                  <a:txBody>
                    <a:bodyPr/>
                    <a:lstStyle/>
                    <a:p>
                      <a:r>
                        <a:rPr lang="en-US" dirty="0" smtClean="0"/>
                        <a:t>period</a:t>
                      </a:r>
                      <a:endParaRPr lang="en-US" dirty="0"/>
                    </a:p>
                  </a:txBody>
                  <a:tcPr/>
                </a:tc>
              </a:tr>
              <a:tr h="370840">
                <a:tc>
                  <a:txBody>
                    <a:bodyPr/>
                    <a:lstStyle/>
                    <a:p>
                      <a:r>
                        <a:rPr lang="en-US" dirty="0" smtClean="0"/>
                        <a:t>T1</a:t>
                      </a:r>
                      <a:endParaRPr lang="en-US" dirty="0"/>
                    </a:p>
                  </a:txBody>
                  <a:tcPr/>
                </a:tc>
                <a:tc>
                  <a:txBody>
                    <a:bodyPr/>
                    <a:lstStyle/>
                    <a:p>
                      <a:r>
                        <a:rPr lang="en-US" dirty="0" smtClean="0"/>
                        <a:t>3</a:t>
                      </a:r>
                      <a:endParaRPr lang="en-US" dirty="0"/>
                    </a:p>
                  </a:txBody>
                  <a:tcPr/>
                </a:tc>
                <a:tc>
                  <a:txBody>
                    <a:bodyPr/>
                    <a:lstStyle/>
                    <a:p>
                      <a:r>
                        <a:rPr lang="en-US" dirty="0" smtClean="0"/>
                        <a:t>7</a:t>
                      </a:r>
                      <a:endParaRPr lang="en-US" dirty="0"/>
                    </a:p>
                  </a:txBody>
                  <a:tcPr/>
                </a:tc>
                <a:tc>
                  <a:txBody>
                    <a:bodyPr/>
                    <a:lstStyle/>
                    <a:p>
                      <a:r>
                        <a:rPr lang="en-US" dirty="0" smtClean="0"/>
                        <a:t>20</a:t>
                      </a:r>
                      <a:endParaRPr lang="en-US" dirty="0"/>
                    </a:p>
                  </a:txBody>
                  <a:tcPr/>
                </a:tc>
              </a:tr>
              <a:tr h="370840">
                <a:tc>
                  <a:txBody>
                    <a:bodyPr/>
                    <a:lstStyle/>
                    <a:p>
                      <a:r>
                        <a:rPr lang="en-US" dirty="0" smtClean="0"/>
                        <a:t>T2</a:t>
                      </a:r>
                      <a:endParaRPr lang="en-US" dirty="0"/>
                    </a:p>
                  </a:txBody>
                  <a:tcPr/>
                </a:tc>
                <a:tc>
                  <a:txBody>
                    <a:bodyPr/>
                    <a:lstStyle/>
                    <a:p>
                      <a:r>
                        <a:rPr lang="en-US" dirty="0" smtClean="0"/>
                        <a:t>2</a:t>
                      </a:r>
                      <a:endParaRPr lang="en-US" dirty="0"/>
                    </a:p>
                  </a:txBody>
                  <a:tcPr/>
                </a:tc>
                <a:tc>
                  <a:txBody>
                    <a:bodyPr/>
                    <a:lstStyle/>
                    <a:p>
                      <a:r>
                        <a:rPr lang="en-US" dirty="0" smtClean="0"/>
                        <a:t>4</a:t>
                      </a:r>
                      <a:endParaRPr lang="en-US" dirty="0"/>
                    </a:p>
                  </a:txBody>
                  <a:tcPr/>
                </a:tc>
                <a:tc>
                  <a:txBody>
                    <a:bodyPr/>
                    <a:lstStyle/>
                    <a:p>
                      <a:r>
                        <a:rPr lang="en-US" dirty="0" smtClean="0"/>
                        <a:t>5</a:t>
                      </a:r>
                      <a:endParaRPr lang="en-US" dirty="0"/>
                    </a:p>
                  </a:txBody>
                  <a:tcPr/>
                </a:tc>
              </a:tr>
              <a:tr h="370840">
                <a:tc>
                  <a:txBody>
                    <a:bodyPr/>
                    <a:lstStyle/>
                    <a:p>
                      <a:r>
                        <a:rPr lang="en-US" dirty="0" smtClean="0"/>
                        <a:t>T3</a:t>
                      </a:r>
                      <a:endParaRPr lang="en-US" dirty="0"/>
                    </a:p>
                  </a:txBody>
                  <a:tcPr/>
                </a:tc>
                <a:tc>
                  <a:txBody>
                    <a:bodyPr/>
                    <a:lstStyle/>
                    <a:p>
                      <a:r>
                        <a:rPr lang="en-US" dirty="0" smtClean="0"/>
                        <a:t>2</a:t>
                      </a:r>
                      <a:endParaRPr lang="en-US" dirty="0"/>
                    </a:p>
                  </a:txBody>
                  <a:tcPr/>
                </a:tc>
                <a:tc>
                  <a:txBody>
                    <a:bodyPr/>
                    <a:lstStyle/>
                    <a:p>
                      <a:r>
                        <a:rPr lang="en-US" dirty="0" smtClean="0"/>
                        <a:t>8</a:t>
                      </a:r>
                      <a:endParaRPr lang="en-US" dirty="0"/>
                    </a:p>
                  </a:txBody>
                  <a:tcPr/>
                </a:tc>
                <a:tc>
                  <a:txBody>
                    <a:bodyPr/>
                    <a:lstStyle/>
                    <a:p>
                      <a:r>
                        <a:rPr lang="en-US" dirty="0" smtClean="0"/>
                        <a:t>10</a:t>
                      </a:r>
                      <a:endParaRPr lang="en-US" dirty="0"/>
                    </a:p>
                  </a:txBody>
                  <a:tcPr/>
                </a:tc>
              </a:tr>
            </a:tbl>
          </a:graphicData>
        </a:graphic>
      </p:graphicFrame>
      <p:sp>
        <p:nvSpPr>
          <p:cNvPr id="5" name="TextBox 4"/>
          <p:cNvSpPr txBox="1"/>
          <p:nvPr/>
        </p:nvSpPr>
        <p:spPr>
          <a:xfrm>
            <a:off x="7806099" y="1263650"/>
            <a:ext cx="2133600" cy="369332"/>
          </a:xfrm>
          <a:prstGeom prst="rect">
            <a:avLst/>
          </a:prstGeom>
          <a:noFill/>
        </p:spPr>
        <p:txBody>
          <a:bodyPr wrap="square" rtlCol="0">
            <a:spAutoFit/>
          </a:bodyPr>
          <a:lstStyle/>
          <a:p>
            <a:r>
              <a:rPr lang="en-US" dirty="0" smtClean="0"/>
              <a:t>LCM (20,5,10)= 20</a:t>
            </a:r>
            <a:endParaRPr lang="en-US" dirty="0"/>
          </a:p>
        </p:txBody>
      </p:sp>
      <p:cxnSp>
        <p:nvCxnSpPr>
          <p:cNvPr id="7" name="Straight Connector 6"/>
          <p:cNvCxnSpPr/>
          <p:nvPr/>
        </p:nvCxnSpPr>
        <p:spPr>
          <a:xfrm>
            <a:off x="735171" y="40830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35170" y="47688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735170" y="54546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735170" y="6673850"/>
            <a:ext cx="8954929"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21274" y="3898384"/>
            <a:ext cx="413896" cy="369332"/>
          </a:xfrm>
          <a:prstGeom prst="rect">
            <a:avLst/>
          </a:prstGeom>
          <a:noFill/>
        </p:spPr>
        <p:txBody>
          <a:bodyPr wrap="none" rtlCol="0">
            <a:spAutoFit/>
          </a:bodyPr>
          <a:lstStyle/>
          <a:p>
            <a:r>
              <a:rPr lang="en-US" dirty="0" smtClean="0"/>
              <a:t>T1</a:t>
            </a:r>
            <a:endParaRPr lang="en-US" dirty="0"/>
          </a:p>
        </p:txBody>
      </p:sp>
      <p:sp>
        <p:nvSpPr>
          <p:cNvPr id="12" name="TextBox 11"/>
          <p:cNvSpPr txBox="1"/>
          <p:nvPr/>
        </p:nvSpPr>
        <p:spPr>
          <a:xfrm>
            <a:off x="321274" y="4557753"/>
            <a:ext cx="413896" cy="369332"/>
          </a:xfrm>
          <a:prstGeom prst="rect">
            <a:avLst/>
          </a:prstGeom>
          <a:noFill/>
        </p:spPr>
        <p:txBody>
          <a:bodyPr wrap="none" rtlCol="0">
            <a:spAutoFit/>
          </a:bodyPr>
          <a:lstStyle/>
          <a:p>
            <a:r>
              <a:rPr lang="en-US" dirty="0" smtClean="0"/>
              <a:t>T2</a:t>
            </a:r>
            <a:endParaRPr lang="en-US" dirty="0"/>
          </a:p>
        </p:txBody>
      </p:sp>
      <p:sp>
        <p:nvSpPr>
          <p:cNvPr id="13" name="TextBox 12"/>
          <p:cNvSpPr txBox="1"/>
          <p:nvPr/>
        </p:nvSpPr>
        <p:spPr>
          <a:xfrm>
            <a:off x="321274" y="5269985"/>
            <a:ext cx="413896" cy="369332"/>
          </a:xfrm>
          <a:prstGeom prst="rect">
            <a:avLst/>
          </a:prstGeom>
          <a:noFill/>
        </p:spPr>
        <p:txBody>
          <a:bodyPr wrap="none" rtlCol="0">
            <a:spAutoFit/>
          </a:bodyPr>
          <a:lstStyle/>
          <a:p>
            <a:r>
              <a:rPr lang="en-US" dirty="0" smtClean="0"/>
              <a:t>T3</a:t>
            </a:r>
            <a:endParaRPr lang="en-US" dirty="0"/>
          </a:p>
        </p:txBody>
      </p:sp>
      <p:cxnSp>
        <p:nvCxnSpPr>
          <p:cNvPr id="16" name="Straight Connector 15"/>
          <p:cNvCxnSpPr/>
          <p:nvPr/>
        </p:nvCxnSpPr>
        <p:spPr>
          <a:xfrm>
            <a:off x="3746500" y="5462662"/>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632700" y="5408427"/>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2904761" y="39306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9177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3749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9751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279900" y="4620926"/>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54991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58039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8089900" y="4635916"/>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86233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1460500" y="3702050"/>
            <a:ext cx="1752600" cy="369332"/>
          </a:xfrm>
          <a:prstGeom prst="rect">
            <a:avLst/>
          </a:prstGeom>
          <a:noFill/>
        </p:spPr>
        <p:txBody>
          <a:bodyPr wrap="square" rtlCol="0">
            <a:spAutoFit/>
          </a:bodyPr>
          <a:lstStyle/>
          <a:p>
            <a:r>
              <a:rPr lang="en-US" dirty="0" smtClean="0">
                <a:solidFill>
                  <a:srgbClr val="FF0000"/>
                </a:solidFill>
              </a:rPr>
              <a:t>   </a:t>
            </a:r>
            <a:r>
              <a:rPr lang="en-US" dirty="0" smtClean="0">
                <a:solidFill>
                  <a:schemeClr val="accent1">
                    <a:lumMod val="50000"/>
                  </a:schemeClr>
                </a:solidFill>
              </a:rPr>
              <a:t>3 units          </a:t>
            </a:r>
            <a:r>
              <a:rPr lang="en-US" dirty="0" smtClean="0">
                <a:solidFill>
                  <a:srgbClr val="FF0000"/>
                </a:solidFill>
              </a:rPr>
              <a:t>7</a:t>
            </a:r>
            <a:endParaRPr lang="en-US" dirty="0">
              <a:solidFill>
                <a:srgbClr val="FF0000"/>
              </a:solidFill>
            </a:endParaRPr>
          </a:p>
        </p:txBody>
      </p:sp>
      <p:sp>
        <p:nvSpPr>
          <p:cNvPr id="35" name="TextBox 34"/>
          <p:cNvSpPr txBox="1"/>
          <p:nvPr/>
        </p:nvSpPr>
        <p:spPr>
          <a:xfrm>
            <a:off x="1777635" y="4300786"/>
            <a:ext cx="7912464" cy="369332"/>
          </a:xfrm>
          <a:prstGeom prst="rect">
            <a:avLst/>
          </a:prstGeom>
          <a:noFill/>
        </p:spPr>
        <p:txBody>
          <a:bodyPr wrap="square" rtlCol="0">
            <a:spAutoFit/>
          </a:bodyPr>
          <a:lstStyle/>
          <a:p>
            <a:r>
              <a:rPr lang="en-US" dirty="0" smtClean="0">
                <a:solidFill>
                  <a:srgbClr val="FF0000"/>
                </a:solidFill>
              </a:rPr>
              <a:t>4</a:t>
            </a:r>
            <a:r>
              <a:rPr lang="en-US" dirty="0" smtClean="0"/>
              <a:t>      5                            </a:t>
            </a:r>
            <a:r>
              <a:rPr lang="en-US" dirty="0" smtClean="0">
                <a:solidFill>
                  <a:srgbClr val="FF0000"/>
                </a:solidFill>
              </a:rPr>
              <a:t>9</a:t>
            </a:r>
            <a:r>
              <a:rPr lang="en-US" dirty="0" smtClean="0"/>
              <a:t>     10                  </a:t>
            </a:r>
            <a:r>
              <a:rPr lang="en-US" dirty="0" smtClean="0">
                <a:solidFill>
                  <a:srgbClr val="FF0000"/>
                </a:solidFill>
              </a:rPr>
              <a:t>14 </a:t>
            </a:r>
            <a:r>
              <a:rPr lang="en-US" dirty="0" smtClean="0"/>
              <a:t> 15                                      </a:t>
            </a:r>
            <a:r>
              <a:rPr lang="en-US" dirty="0" smtClean="0">
                <a:solidFill>
                  <a:srgbClr val="FF0000"/>
                </a:solidFill>
              </a:rPr>
              <a:t>19</a:t>
            </a:r>
            <a:r>
              <a:rPr lang="en-US" dirty="0" smtClean="0"/>
              <a:t>       20                </a:t>
            </a:r>
            <a:endParaRPr lang="en-US" dirty="0"/>
          </a:p>
        </p:txBody>
      </p:sp>
      <p:cxnSp>
        <p:nvCxnSpPr>
          <p:cNvPr id="36" name="Straight Connector 35"/>
          <p:cNvCxnSpPr/>
          <p:nvPr/>
        </p:nvCxnSpPr>
        <p:spPr>
          <a:xfrm>
            <a:off x="8623300" y="3995986"/>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8242300" y="3702050"/>
            <a:ext cx="609600" cy="369332"/>
          </a:xfrm>
          <a:prstGeom prst="rect">
            <a:avLst/>
          </a:prstGeom>
          <a:noFill/>
        </p:spPr>
        <p:txBody>
          <a:bodyPr wrap="square" rtlCol="0">
            <a:spAutoFit/>
          </a:bodyPr>
          <a:lstStyle/>
          <a:p>
            <a:r>
              <a:rPr lang="en-US" dirty="0" smtClean="0"/>
              <a:t>20</a:t>
            </a:r>
            <a:endParaRPr lang="en-US" dirty="0"/>
          </a:p>
        </p:txBody>
      </p:sp>
      <p:sp>
        <p:nvSpPr>
          <p:cNvPr id="40" name="TextBox 39"/>
          <p:cNvSpPr txBox="1"/>
          <p:nvPr/>
        </p:nvSpPr>
        <p:spPr>
          <a:xfrm>
            <a:off x="1777635" y="5143736"/>
            <a:ext cx="7912464" cy="369332"/>
          </a:xfrm>
          <a:prstGeom prst="rect">
            <a:avLst/>
          </a:prstGeom>
          <a:noFill/>
        </p:spPr>
        <p:txBody>
          <a:bodyPr wrap="square" rtlCol="0">
            <a:spAutoFit/>
          </a:bodyPr>
          <a:lstStyle/>
          <a:p>
            <a:r>
              <a:rPr lang="en-US" dirty="0" smtClean="0"/>
              <a:t>                                  </a:t>
            </a:r>
            <a:r>
              <a:rPr lang="en-US" dirty="0" smtClean="0">
                <a:solidFill>
                  <a:srgbClr val="FF0000"/>
                </a:solidFill>
              </a:rPr>
              <a:t>8 </a:t>
            </a:r>
            <a:r>
              <a:rPr lang="en-US" dirty="0" smtClean="0"/>
              <a:t>       10                                                          </a:t>
            </a:r>
            <a:r>
              <a:rPr lang="en-US" dirty="0" smtClean="0">
                <a:solidFill>
                  <a:srgbClr val="FF0000"/>
                </a:solidFill>
              </a:rPr>
              <a:t>18</a:t>
            </a:r>
            <a:r>
              <a:rPr lang="en-US" dirty="0" smtClean="0"/>
              <a:t>                 20                </a:t>
            </a:r>
            <a:endParaRPr lang="en-US" dirty="0"/>
          </a:p>
        </p:txBody>
      </p:sp>
      <p:cxnSp>
        <p:nvCxnSpPr>
          <p:cNvPr id="41" name="Straight Connector 40"/>
          <p:cNvCxnSpPr/>
          <p:nvPr/>
        </p:nvCxnSpPr>
        <p:spPr>
          <a:xfrm>
            <a:off x="4279900" y="5462662"/>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628505" y="5408427"/>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546100" y="6064250"/>
            <a:ext cx="71887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4" name="Rectangle 43"/>
          <p:cNvSpPr/>
          <p:nvPr/>
        </p:nvSpPr>
        <p:spPr>
          <a:xfrm>
            <a:off x="1155700" y="6064250"/>
            <a:ext cx="12192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T1</a:t>
            </a:r>
            <a:endParaRPr lang="en-US" dirty="0"/>
          </a:p>
        </p:txBody>
      </p:sp>
      <p:sp>
        <p:nvSpPr>
          <p:cNvPr id="45" name="Rectangle 44"/>
          <p:cNvSpPr/>
          <p:nvPr/>
        </p:nvSpPr>
        <p:spPr>
          <a:xfrm>
            <a:off x="2298700" y="6064250"/>
            <a:ext cx="5334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46" name="Rectangle 45"/>
          <p:cNvSpPr/>
          <p:nvPr/>
        </p:nvSpPr>
        <p:spPr>
          <a:xfrm>
            <a:off x="2853662" y="6056239"/>
            <a:ext cx="112143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7" name="Rectangle 46"/>
          <p:cNvSpPr/>
          <p:nvPr/>
        </p:nvSpPr>
        <p:spPr>
          <a:xfrm>
            <a:off x="4279900" y="6064250"/>
            <a:ext cx="71887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8" name="Rectangle 47"/>
          <p:cNvSpPr/>
          <p:nvPr/>
        </p:nvSpPr>
        <p:spPr>
          <a:xfrm>
            <a:off x="4991044" y="6072179"/>
            <a:ext cx="572741"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49" name="Rectangle 48"/>
          <p:cNvSpPr/>
          <p:nvPr/>
        </p:nvSpPr>
        <p:spPr>
          <a:xfrm>
            <a:off x="5807138" y="6072179"/>
            <a:ext cx="78410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50" name="Rectangle 49"/>
          <p:cNvSpPr/>
          <p:nvPr/>
        </p:nvSpPr>
        <p:spPr>
          <a:xfrm>
            <a:off x="6591244" y="6056239"/>
            <a:ext cx="609599"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52" name="TextBox 51"/>
          <p:cNvSpPr txBox="1"/>
          <p:nvPr/>
        </p:nvSpPr>
        <p:spPr>
          <a:xfrm>
            <a:off x="698501" y="4485452"/>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3" name="TextBox 52"/>
          <p:cNvSpPr txBox="1"/>
          <p:nvPr/>
        </p:nvSpPr>
        <p:spPr>
          <a:xfrm>
            <a:off x="698501" y="5209407"/>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pic>
        <p:nvPicPr>
          <p:cNvPr id="5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7528646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029" fill="hold"/>
                                        <p:tgtEl>
                                          <p:spTgt spid="54"/>
                                        </p:tgtEl>
                                      </p:cBhvr>
                                    </p:cmd>
                                  </p:childTnLst>
                                </p:cTn>
                              </p:par>
                            </p:childTnLst>
                          </p:cTn>
                        </p:par>
                      </p:childTnLst>
                    </p:cTn>
                  </p:par>
                </p:childTnLst>
              </p:cTn>
              <p:nextCondLst>
                <p:cond evt="onClick" delay="0">
                  <p:tgtEl>
                    <p:spTgt spid="54"/>
                  </p:tgtEl>
                </p:cond>
              </p:nextCondLst>
            </p:seq>
            <p:audio>
              <p:cMediaNode vol="80000">
                <p:cTn id="7" fill="hold" display="0">
                  <p:stCondLst>
                    <p:cond delay="indefinite"/>
                  </p:stCondLst>
                  <p:endCondLst>
                    <p:cond evt="onStopAudio" delay="0">
                      <p:tgtEl>
                        <p:sldTgt/>
                      </p:tgtEl>
                    </p:cond>
                  </p:endCondLst>
                </p:cTn>
                <p:tgtEl>
                  <p:spTgt spid="5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8416" y="36344"/>
            <a:ext cx="9223058" cy="708936"/>
          </a:xfrm>
        </p:spPr>
        <p:txBody>
          <a:bodyPr/>
          <a:lstStyle/>
          <a:p>
            <a:r>
              <a:rPr lang="en-US" dirty="0" smtClean="0"/>
              <a:t>Shortcomings of EDF</a:t>
            </a:r>
            <a:endParaRPr lang="en-US" dirty="0"/>
          </a:p>
        </p:txBody>
      </p:sp>
      <p:sp>
        <p:nvSpPr>
          <p:cNvPr id="3" name="Content Placeholder 2"/>
          <p:cNvSpPr>
            <a:spLocks noGrp="1"/>
          </p:cNvSpPr>
          <p:nvPr>
            <p:ph idx="1"/>
          </p:nvPr>
        </p:nvSpPr>
        <p:spPr>
          <a:xfrm>
            <a:off x="728416" y="745280"/>
            <a:ext cx="9223058" cy="5471370"/>
          </a:xfrm>
        </p:spPr>
        <p:txBody>
          <a:bodyPr>
            <a:noAutofit/>
          </a:bodyPr>
          <a:lstStyle/>
          <a:p>
            <a:r>
              <a:rPr lang="en-US" sz="2800" b="1" dirty="0" smtClean="0"/>
              <a:t>Transient </a:t>
            </a:r>
            <a:r>
              <a:rPr lang="en-US" sz="2800" b="1" dirty="0"/>
              <a:t>Overload Problem: </a:t>
            </a:r>
            <a:r>
              <a:rPr lang="en-US" sz="2800" dirty="0"/>
              <a:t>Transient overload denotes the overload of a system for a very short time. </a:t>
            </a:r>
            <a:endParaRPr lang="en-US" sz="2800" dirty="0" smtClean="0"/>
          </a:p>
          <a:p>
            <a:pPr marL="0" indent="0">
              <a:buNone/>
            </a:pPr>
            <a:endParaRPr lang="en-US" sz="2800" dirty="0" smtClean="0"/>
          </a:p>
          <a:p>
            <a:r>
              <a:rPr lang="en-US" sz="2800" b="1" dirty="0"/>
              <a:t>Resource Sharing Problem: </a:t>
            </a:r>
          </a:p>
          <a:p>
            <a:r>
              <a:rPr lang="en-US" sz="2800" dirty="0"/>
              <a:t>When EDF is used to schedule a set of real-time tasks, unacceptably high overheads might have to be incurred to support resource sharing among the tasks without making tasks to miss their respective deadlines. </a:t>
            </a:r>
          </a:p>
          <a:p>
            <a:endParaRPr lang="en-US" sz="2800" dirty="0"/>
          </a:p>
          <a:p>
            <a:r>
              <a:rPr lang="en-US" sz="2800" b="1" dirty="0"/>
              <a:t>Efficient Implementation Problem: </a:t>
            </a:r>
            <a:r>
              <a:rPr lang="en-US" sz="2800" dirty="0"/>
              <a:t>The efficient implementation is often not practicable as it is difficult to restrict the number of tasks with distinct deadlines to a reasonable number. </a:t>
            </a:r>
          </a:p>
          <a:p>
            <a:endParaRPr lang="en-US" sz="2000" dirty="0" smtClean="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5277630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07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213648" y="210417"/>
            <a:ext cx="5245100" cy="453390"/>
          </a:xfrm>
          <a:prstGeom prst="rect">
            <a:avLst/>
          </a:prstGeom>
        </p:spPr>
        <p:txBody>
          <a:bodyPr vert="horz" wrap="square" lIns="0" tIns="13335" rIns="0" bIns="0" rtlCol="0">
            <a:spAutoFit/>
          </a:bodyPr>
          <a:lstStyle/>
          <a:p>
            <a:pPr marL="12700">
              <a:lnSpc>
                <a:spcPct val="100000"/>
              </a:lnSpc>
              <a:spcBef>
                <a:spcPts val="105"/>
              </a:spcBef>
            </a:pPr>
            <a:r>
              <a:rPr spc="-5" dirty="0"/>
              <a:t>Processors and</a:t>
            </a:r>
            <a:r>
              <a:rPr spc="-40" dirty="0"/>
              <a:t> </a:t>
            </a:r>
            <a:r>
              <a:rPr spc="-5" dirty="0"/>
              <a:t>Resources</a:t>
            </a:r>
          </a:p>
        </p:txBody>
      </p:sp>
      <p:sp>
        <p:nvSpPr>
          <p:cNvPr id="4" name="object 4"/>
          <p:cNvSpPr txBox="1"/>
          <p:nvPr/>
        </p:nvSpPr>
        <p:spPr>
          <a:xfrm>
            <a:off x="213648" y="882650"/>
            <a:ext cx="10314652" cy="4903907"/>
          </a:xfrm>
          <a:prstGeom prst="rect">
            <a:avLst/>
          </a:prstGeom>
        </p:spPr>
        <p:txBody>
          <a:bodyPr vert="horz" wrap="square" lIns="0" tIns="12700" rIns="0" bIns="0" rtlCol="0">
            <a:spAutoFit/>
          </a:bodyPr>
          <a:lstStyle/>
          <a:p>
            <a:pPr marL="356870" indent="-344170" algn="just">
              <a:spcBef>
                <a:spcPts val="100"/>
              </a:spcBef>
              <a:buChar char="•"/>
              <a:tabLst>
                <a:tab pos="356870" algn="l"/>
                <a:tab pos="357505" algn="l"/>
              </a:tabLst>
            </a:pPr>
            <a:r>
              <a:rPr sz="2400" dirty="0">
                <a:latin typeface="Times New Roman"/>
                <a:cs typeface="Times New Roman"/>
              </a:rPr>
              <a:t>A job executes – or is executed by the operating </a:t>
            </a:r>
            <a:r>
              <a:rPr sz="2400" spc="-5" dirty="0">
                <a:latin typeface="Times New Roman"/>
                <a:cs typeface="Times New Roman"/>
              </a:rPr>
              <a:t>system </a:t>
            </a:r>
            <a:r>
              <a:rPr sz="2400" dirty="0">
                <a:latin typeface="Times New Roman"/>
                <a:cs typeface="Times New Roman"/>
              </a:rPr>
              <a:t>– on</a:t>
            </a:r>
            <a:r>
              <a:rPr sz="2400" spc="-90" dirty="0">
                <a:latin typeface="Times New Roman"/>
                <a:cs typeface="Times New Roman"/>
              </a:rPr>
              <a:t> </a:t>
            </a:r>
            <a:r>
              <a:rPr sz="2400" dirty="0">
                <a:latin typeface="Times New Roman"/>
                <a:cs typeface="Times New Roman"/>
              </a:rPr>
              <a:t>a</a:t>
            </a:r>
            <a:r>
              <a:rPr lang="en-US" sz="2400" dirty="0">
                <a:latin typeface="Times New Roman"/>
                <a:cs typeface="Times New Roman"/>
              </a:rPr>
              <a:t> </a:t>
            </a:r>
            <a:r>
              <a:rPr sz="2400" dirty="0">
                <a:latin typeface="Times New Roman"/>
                <a:cs typeface="Times New Roman"/>
              </a:rPr>
              <a:t>processor and may depend on </a:t>
            </a:r>
            <a:r>
              <a:rPr sz="2400" spc="-5" dirty="0">
                <a:latin typeface="Times New Roman"/>
                <a:cs typeface="Times New Roman"/>
              </a:rPr>
              <a:t>some</a:t>
            </a:r>
            <a:r>
              <a:rPr sz="2400" spc="-30" dirty="0">
                <a:latin typeface="Times New Roman"/>
                <a:cs typeface="Times New Roman"/>
              </a:rPr>
              <a:t> </a:t>
            </a:r>
            <a:r>
              <a:rPr sz="2400" dirty="0">
                <a:latin typeface="Times New Roman"/>
                <a:cs typeface="Times New Roman"/>
              </a:rPr>
              <a:t>resources</a:t>
            </a:r>
            <a:endParaRPr lang="en-US" sz="2400" dirty="0">
              <a:latin typeface="Times New Roman"/>
              <a:cs typeface="Times New Roman"/>
            </a:endParaRPr>
          </a:p>
          <a:p>
            <a:pPr marL="356870" indent="-344170" algn="just">
              <a:spcBef>
                <a:spcPts val="100"/>
              </a:spcBef>
              <a:buChar char="•"/>
              <a:tabLst>
                <a:tab pos="356870" algn="l"/>
                <a:tab pos="357505" algn="l"/>
              </a:tabLst>
            </a:pPr>
            <a:endParaRPr sz="2400" dirty="0">
              <a:latin typeface="Times New Roman"/>
              <a:cs typeface="Times New Roman"/>
            </a:endParaRPr>
          </a:p>
          <a:p>
            <a:pPr marL="356870" indent="-344170" algn="just">
              <a:spcBef>
                <a:spcPts val="120"/>
              </a:spcBef>
              <a:buChar char="•"/>
              <a:tabLst>
                <a:tab pos="356870" algn="l"/>
                <a:tab pos="357505" algn="l"/>
              </a:tabLst>
            </a:pPr>
            <a:r>
              <a:rPr sz="2400" dirty="0">
                <a:latin typeface="Times New Roman"/>
                <a:cs typeface="Times New Roman"/>
              </a:rPr>
              <a:t>A processor, </a:t>
            </a:r>
            <a:r>
              <a:rPr sz="2400" spc="-5" dirty="0">
                <a:latin typeface="Times New Roman"/>
                <a:cs typeface="Times New Roman"/>
              </a:rPr>
              <a:t>P, </a:t>
            </a:r>
            <a:r>
              <a:rPr sz="2400" dirty="0">
                <a:latin typeface="Times New Roman"/>
                <a:cs typeface="Times New Roman"/>
              </a:rPr>
              <a:t>is an active component on </a:t>
            </a:r>
            <a:r>
              <a:rPr sz="2400" spc="-5" dirty="0">
                <a:latin typeface="Times New Roman"/>
                <a:cs typeface="Times New Roman"/>
              </a:rPr>
              <a:t>which </a:t>
            </a:r>
            <a:r>
              <a:rPr sz="2400" dirty="0">
                <a:latin typeface="Times New Roman"/>
                <a:cs typeface="Times New Roman"/>
              </a:rPr>
              <a:t>jobs</a:t>
            </a:r>
            <a:r>
              <a:rPr sz="2400" spc="-75" dirty="0">
                <a:latin typeface="Times New Roman"/>
                <a:cs typeface="Times New Roman"/>
              </a:rPr>
              <a:t> </a:t>
            </a:r>
            <a:r>
              <a:rPr sz="2400" spc="-5" dirty="0">
                <a:latin typeface="Times New Roman"/>
                <a:cs typeface="Times New Roman"/>
              </a:rPr>
              <a:t>scheduled</a:t>
            </a:r>
            <a:endParaRPr sz="2400" dirty="0">
              <a:latin typeface="Times New Roman"/>
              <a:cs typeface="Times New Roman"/>
            </a:endParaRPr>
          </a:p>
          <a:p>
            <a:pPr marL="756285" marR="83185" lvl="1" indent="-286385" algn="just">
              <a:spcBef>
                <a:spcPts val="475"/>
              </a:spcBef>
              <a:buChar char="–"/>
              <a:tabLst>
                <a:tab pos="756285" algn="l"/>
                <a:tab pos="756920" algn="l"/>
              </a:tabLst>
            </a:pPr>
            <a:r>
              <a:rPr sz="2400" spc="-5" dirty="0">
                <a:latin typeface="Times New Roman"/>
                <a:cs typeface="Times New Roman"/>
              </a:rPr>
              <a:t>Each processor has a speed attribute which determines the rate of progress  a job makes toward</a:t>
            </a:r>
            <a:r>
              <a:rPr sz="2400" spc="10" dirty="0">
                <a:latin typeface="Times New Roman"/>
                <a:cs typeface="Times New Roman"/>
              </a:rPr>
              <a:t> </a:t>
            </a:r>
            <a:r>
              <a:rPr sz="2400" spc="-5" dirty="0">
                <a:latin typeface="Times New Roman"/>
                <a:cs typeface="Times New Roman"/>
              </a:rPr>
              <a:t>completion</a:t>
            </a:r>
            <a:endParaRPr sz="2400" dirty="0">
              <a:latin typeface="Times New Roman"/>
              <a:cs typeface="Times New Roman"/>
            </a:endParaRPr>
          </a:p>
          <a:p>
            <a:pPr marL="1155700" lvl="2" indent="-228600" algn="just">
              <a:spcBef>
                <a:spcPts val="10"/>
              </a:spcBef>
              <a:buChar char="•"/>
              <a:tabLst>
                <a:tab pos="1155065" algn="l"/>
                <a:tab pos="1155700" algn="l"/>
              </a:tabLst>
            </a:pPr>
            <a:r>
              <a:rPr sz="2400" spc="-5" dirty="0">
                <a:latin typeface="Times New Roman"/>
                <a:cs typeface="Times New Roman"/>
              </a:rPr>
              <a:t>May </a:t>
            </a:r>
            <a:r>
              <a:rPr sz="2400" dirty="0">
                <a:latin typeface="Times New Roman"/>
                <a:cs typeface="Times New Roman"/>
              </a:rPr>
              <a:t>represent instructions-per-second for a CPU, bandwidth of a network,</a:t>
            </a:r>
            <a:r>
              <a:rPr sz="2400" spc="-95" dirty="0">
                <a:latin typeface="Times New Roman"/>
                <a:cs typeface="Times New Roman"/>
              </a:rPr>
              <a:t> </a:t>
            </a:r>
            <a:r>
              <a:rPr sz="2400" dirty="0">
                <a:latin typeface="Times New Roman"/>
                <a:cs typeface="Times New Roman"/>
              </a:rPr>
              <a:t>etc.</a:t>
            </a:r>
            <a:endParaRPr lang="en-US" sz="2400" dirty="0">
              <a:latin typeface="Times New Roman"/>
              <a:cs typeface="Times New Roman"/>
            </a:endParaRPr>
          </a:p>
          <a:p>
            <a:pPr marL="1155700" lvl="2" indent="-228600" algn="just">
              <a:spcBef>
                <a:spcPts val="10"/>
              </a:spcBef>
              <a:buChar char="•"/>
              <a:tabLst>
                <a:tab pos="1155065" algn="l"/>
                <a:tab pos="1155700" algn="l"/>
              </a:tabLst>
            </a:pPr>
            <a:endParaRPr sz="2400" dirty="0">
              <a:latin typeface="Times New Roman"/>
              <a:cs typeface="Times New Roman"/>
            </a:endParaRPr>
          </a:p>
          <a:p>
            <a:pPr marL="356870" indent="-344170" algn="just">
              <a:buChar char="•"/>
              <a:tabLst>
                <a:tab pos="356870" algn="l"/>
                <a:tab pos="357505" algn="l"/>
              </a:tabLst>
            </a:pPr>
            <a:r>
              <a:rPr sz="2400" dirty="0">
                <a:latin typeface="Times New Roman"/>
                <a:cs typeface="Times New Roman"/>
              </a:rPr>
              <a:t>A resource, </a:t>
            </a:r>
            <a:r>
              <a:rPr sz="2400" spc="10" dirty="0">
                <a:latin typeface="Times New Roman"/>
                <a:cs typeface="Times New Roman"/>
              </a:rPr>
              <a:t>R, </a:t>
            </a:r>
            <a:r>
              <a:rPr sz="2400" dirty="0">
                <a:latin typeface="Times New Roman"/>
                <a:cs typeface="Times New Roman"/>
              </a:rPr>
              <a:t>is a passive entity upon </a:t>
            </a:r>
            <a:r>
              <a:rPr sz="2400" spc="-5" dirty="0">
                <a:latin typeface="Times New Roman"/>
                <a:cs typeface="Times New Roman"/>
              </a:rPr>
              <a:t>which </a:t>
            </a:r>
            <a:r>
              <a:rPr sz="2400" dirty="0">
                <a:latin typeface="Times New Roman"/>
                <a:cs typeface="Times New Roman"/>
              </a:rPr>
              <a:t>jobs may</a:t>
            </a:r>
            <a:r>
              <a:rPr sz="2400" spc="-60" dirty="0">
                <a:latin typeface="Times New Roman"/>
                <a:cs typeface="Times New Roman"/>
              </a:rPr>
              <a:t> </a:t>
            </a:r>
            <a:r>
              <a:rPr sz="2400" dirty="0">
                <a:latin typeface="Times New Roman"/>
                <a:cs typeface="Times New Roman"/>
              </a:rPr>
              <a:t>depend</a:t>
            </a:r>
          </a:p>
          <a:p>
            <a:pPr marL="756285" lvl="1" indent="-286385" algn="just">
              <a:spcBef>
                <a:spcPts val="40"/>
              </a:spcBef>
              <a:buChar char="–"/>
              <a:tabLst>
                <a:tab pos="756285" algn="l"/>
                <a:tab pos="756920" algn="l"/>
              </a:tabLst>
            </a:pPr>
            <a:r>
              <a:rPr sz="2400" spc="-5" dirty="0">
                <a:latin typeface="Times New Roman"/>
                <a:cs typeface="Times New Roman"/>
              </a:rPr>
              <a:t>E.g. memory, sequence numbers, mutexes, database locks,</a:t>
            </a:r>
            <a:r>
              <a:rPr sz="2400" spc="25" dirty="0">
                <a:latin typeface="Times New Roman"/>
                <a:cs typeface="Times New Roman"/>
              </a:rPr>
              <a:t> </a:t>
            </a:r>
            <a:r>
              <a:rPr sz="2400" spc="-5" dirty="0">
                <a:latin typeface="Times New Roman"/>
                <a:cs typeface="Times New Roman"/>
              </a:rPr>
              <a:t>etc.</a:t>
            </a:r>
            <a:endParaRPr sz="2400" dirty="0">
              <a:latin typeface="Times New Roman"/>
              <a:cs typeface="Times New Roman"/>
            </a:endParaRPr>
          </a:p>
          <a:p>
            <a:pPr marL="756285" lvl="1" indent="-286385" algn="just">
              <a:buChar char="–"/>
              <a:tabLst>
                <a:tab pos="756285" algn="l"/>
                <a:tab pos="756920" algn="l"/>
              </a:tabLst>
            </a:pPr>
            <a:r>
              <a:rPr sz="2400" spc="-5" dirty="0">
                <a:latin typeface="Times New Roman"/>
                <a:cs typeface="Times New Roman"/>
              </a:rPr>
              <a:t>Resources have different types and sizes, but do not have a speed</a:t>
            </a:r>
            <a:r>
              <a:rPr sz="2400" spc="110" dirty="0">
                <a:latin typeface="Times New Roman"/>
                <a:cs typeface="Times New Roman"/>
              </a:rPr>
              <a:t> </a:t>
            </a:r>
            <a:r>
              <a:rPr sz="2400" spc="-5" dirty="0">
                <a:latin typeface="Times New Roman"/>
                <a:cs typeface="Times New Roman"/>
              </a:rPr>
              <a:t>attribute</a:t>
            </a:r>
            <a:endParaRPr sz="2400" dirty="0">
              <a:latin typeface="Times New Roman"/>
              <a:cs typeface="Times New Roman"/>
            </a:endParaRPr>
          </a:p>
          <a:p>
            <a:pPr marL="756285" lvl="1" indent="-286385" algn="just">
              <a:buChar char="–"/>
              <a:tabLst>
                <a:tab pos="756285" algn="l"/>
                <a:tab pos="756920" algn="l"/>
              </a:tabLst>
            </a:pPr>
            <a:r>
              <a:rPr sz="2400" spc="-5" dirty="0">
                <a:latin typeface="Times New Roman"/>
                <a:cs typeface="Times New Roman"/>
              </a:rPr>
              <a:t>Resources are usually reusable, and are not consumed by</a:t>
            </a:r>
            <a:r>
              <a:rPr sz="2400" spc="30" dirty="0">
                <a:latin typeface="Times New Roman"/>
                <a:cs typeface="Times New Roman"/>
              </a:rPr>
              <a:t> </a:t>
            </a:r>
            <a:r>
              <a:rPr sz="2400" spc="-5" dirty="0">
                <a:latin typeface="Times New Roman"/>
                <a:cs typeface="Times New Roman"/>
              </a:rPr>
              <a:t>use</a:t>
            </a:r>
            <a:endParaRPr sz="2400" dirty="0">
              <a:latin typeface="Times New Roman"/>
              <a:cs typeface="Times New Roman"/>
            </a:endParaRP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5" restart="whenNotActive" fill="hold" evtFilter="cancelBubble" nodeType="interactiveSeq">
                <p:stCondLst>
                  <p:cond evt="onClick" delay="0">
                    <p:tgtEl>
                      <p:spTgt spid="6"/>
                    </p:tgtEl>
                  </p:cond>
                </p:stCondLst>
                <p:endSync evt="end" delay="0">
                  <p:rtn val="all"/>
                </p:endSync>
                <p:childTnLst>
                  <p:par>
                    <p:cTn id="26" fill="hold">
                      <p:stCondLst>
                        <p:cond delay="0"/>
                      </p:stCondLst>
                      <p:childTnLst>
                        <p:par>
                          <p:cTn id="27" fill="hold">
                            <p:stCondLst>
                              <p:cond delay="0"/>
                            </p:stCondLst>
                            <p:childTnLst>
                              <p:par>
                                <p:cTn id="28" presetID="1" presetClass="mediacall" presetSubtype="0" fill="hold" nodeType="clickEffect">
                                  <p:stCondLst>
                                    <p:cond delay="0"/>
                                  </p:stCondLst>
                                  <p:childTnLst>
                                    <p:cmd type="call" cmd="playFrom(0.0)">
                                      <p:cBhvr>
                                        <p:cTn id="29" dur="53034" fill="hold"/>
                                        <p:tgtEl>
                                          <p:spTgt spid="6"/>
                                        </p:tgtEl>
                                      </p:cBhvr>
                                    </p:cmd>
                                  </p:childTnLst>
                                </p:cTn>
                              </p:par>
                            </p:childTnLst>
                          </p:cTn>
                        </p:par>
                      </p:childTnLst>
                    </p:cTn>
                  </p:par>
                </p:childTnLst>
              </p:cTn>
              <p:nextCondLst>
                <p:cond evt="onClick" delay="0">
                  <p:tgtEl>
                    <p:spTgt spid="6"/>
                  </p:tgtEl>
                </p:cond>
              </p:nextCondLst>
            </p:seq>
            <p:audio>
              <p:cMediaNode vol="80000">
                <p:cTn id="30" fill="hold" display="0">
                  <p:stCondLst>
                    <p:cond delay="indefinite"/>
                  </p:stCondLst>
                  <p:endCondLst>
                    <p:cond evt="onStopAudio" delay="0">
                      <p:tgtEl>
                        <p:sldTgt/>
                      </p:tgtEl>
                    </p:cond>
                  </p:endCondLst>
                </p:cTn>
                <p:tgtEl>
                  <p:spTgt spid="6"/>
                </p:tgtEl>
              </p:cMediaNode>
            </p:audio>
          </p:childTnLst>
        </p:cTn>
      </p:par>
    </p:tnLst>
    <p:bldLst>
      <p:bldP spid="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171" y="349250"/>
            <a:ext cx="9223058" cy="404136"/>
          </a:xfrm>
        </p:spPr>
        <p:txBody>
          <a:bodyPr>
            <a:normAutofit fontScale="90000"/>
          </a:bodyPr>
          <a:lstStyle/>
          <a:p>
            <a:r>
              <a:rPr lang="en-US" dirty="0" smtClean="0"/>
              <a:t>Rate Monotonic Algorithm (RMA)</a:t>
            </a:r>
            <a:endParaRPr lang="en-US" dirty="0"/>
          </a:p>
        </p:txBody>
      </p:sp>
      <p:sp>
        <p:nvSpPr>
          <p:cNvPr id="3" name="Content Placeholder 2"/>
          <p:cNvSpPr>
            <a:spLocks noGrp="1"/>
          </p:cNvSpPr>
          <p:nvPr>
            <p:ph idx="1"/>
          </p:nvPr>
        </p:nvSpPr>
        <p:spPr>
          <a:xfrm>
            <a:off x="735171" y="958850"/>
            <a:ext cx="9223058" cy="5638800"/>
          </a:xfrm>
        </p:spPr>
        <p:txBody>
          <a:bodyPr>
            <a:normAutofit lnSpcReduction="10000"/>
          </a:bodyPr>
          <a:lstStyle/>
          <a:p>
            <a:r>
              <a:rPr lang="en-US" sz="3200" dirty="0" smtClean="0"/>
              <a:t>RMA </a:t>
            </a:r>
            <a:r>
              <a:rPr lang="en-US" sz="3200" dirty="0"/>
              <a:t>is an important event-driven scheduling algorithm. </a:t>
            </a:r>
            <a:endParaRPr lang="en-US" sz="3200" dirty="0" smtClean="0"/>
          </a:p>
          <a:p>
            <a:r>
              <a:rPr lang="en-US" sz="3200" dirty="0" smtClean="0"/>
              <a:t>This </a:t>
            </a:r>
            <a:r>
              <a:rPr lang="en-US" sz="3200" dirty="0"/>
              <a:t>is a static priority algorithm and is extensively used in practical applications. </a:t>
            </a:r>
            <a:endParaRPr lang="en-US" sz="3200" dirty="0" smtClean="0"/>
          </a:p>
          <a:p>
            <a:r>
              <a:rPr lang="en-US" sz="3200" dirty="0" smtClean="0"/>
              <a:t>RMA </a:t>
            </a:r>
            <a:r>
              <a:rPr lang="en-US" sz="3200" dirty="0"/>
              <a:t>assigns priorities to tasks based on their rates of </a:t>
            </a:r>
            <a:r>
              <a:rPr lang="en-US" sz="3200" dirty="0" smtClean="0"/>
              <a:t>occurrence.</a:t>
            </a:r>
          </a:p>
          <a:p>
            <a:r>
              <a:rPr lang="en-US" sz="3200" dirty="0" smtClean="0"/>
              <a:t>The </a:t>
            </a:r>
            <a:r>
              <a:rPr lang="en-US" sz="3200" dirty="0"/>
              <a:t>lower the occurrence rate of a task, the lower is the priority assigned to it. </a:t>
            </a:r>
            <a:endParaRPr lang="en-US" sz="3200" dirty="0" smtClean="0"/>
          </a:p>
          <a:p>
            <a:r>
              <a:rPr lang="en-US" sz="3200" dirty="0" smtClean="0"/>
              <a:t>A </a:t>
            </a:r>
            <a:r>
              <a:rPr lang="en-US" sz="3200" dirty="0"/>
              <a:t>task having the highest occurrence rate (lowest period) is accorded the highest priority. </a:t>
            </a:r>
            <a:endParaRPr lang="en-US" sz="3200" dirty="0" smtClean="0"/>
          </a:p>
          <a:p>
            <a:r>
              <a:rPr lang="en-US" sz="3200" dirty="0" smtClean="0"/>
              <a:t>RMA </a:t>
            </a:r>
            <a:r>
              <a:rPr lang="en-US" sz="3200" dirty="0"/>
              <a:t>has been proved to be the optimal static priority real-time task scheduling algorithm. </a:t>
            </a:r>
          </a:p>
          <a:p>
            <a:endParaRPr lang="en-US" sz="2800"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8671709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02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50900" y="273050"/>
            <a:ext cx="9223058" cy="3657600"/>
          </a:xfrm>
        </p:spPr>
        <p:txBody>
          <a:bodyPr/>
          <a:lstStyle/>
          <a:p>
            <a:r>
              <a:rPr lang="en-US" dirty="0"/>
              <a:t>In RMA, the priority of a task is directly proportional to its rate (or, inversely proportional to its period). </a:t>
            </a:r>
            <a:endParaRPr lang="en-US" dirty="0" smtClean="0"/>
          </a:p>
          <a:p>
            <a:r>
              <a:rPr lang="en-US" dirty="0" smtClean="0"/>
              <a:t>That </a:t>
            </a:r>
            <a:r>
              <a:rPr lang="en-US" dirty="0"/>
              <a:t>is, the priority of any task </a:t>
            </a:r>
            <a:r>
              <a:rPr lang="en-US" i="1" dirty="0"/>
              <a:t>T</a:t>
            </a:r>
            <a:r>
              <a:rPr lang="en-US" i="1" baseline="30000" dirty="0"/>
              <a:t>i </a:t>
            </a:r>
            <a:r>
              <a:rPr lang="en-US" dirty="0"/>
              <a:t>is computed as: </a:t>
            </a:r>
            <a:r>
              <a:rPr lang="en-US" i="1" dirty="0"/>
              <a:t>priority </a:t>
            </a:r>
            <a:r>
              <a:rPr lang="en-US" dirty="0"/>
              <a:t>= </a:t>
            </a:r>
            <a:r>
              <a:rPr lang="en-US" i="1" dirty="0"/>
              <a:t>k </a:t>
            </a:r>
            <a:r>
              <a:rPr lang="en-US" dirty="0"/>
              <a:t>/ </a:t>
            </a:r>
            <a:r>
              <a:rPr lang="en-US" i="1" dirty="0"/>
              <a:t>p</a:t>
            </a:r>
            <a:r>
              <a:rPr lang="en-US" i="1" baseline="30000" dirty="0"/>
              <a:t>i</a:t>
            </a:r>
            <a:r>
              <a:rPr lang="en-US" dirty="0"/>
              <a:t>, where </a:t>
            </a:r>
            <a:r>
              <a:rPr lang="en-US" i="1" dirty="0"/>
              <a:t>p</a:t>
            </a:r>
            <a:r>
              <a:rPr lang="en-US" i="1" baseline="30000" dirty="0"/>
              <a:t>i </a:t>
            </a:r>
            <a:r>
              <a:rPr lang="en-US" dirty="0"/>
              <a:t>is the period of the task </a:t>
            </a:r>
            <a:r>
              <a:rPr lang="en-US" i="1" dirty="0"/>
              <a:t>T</a:t>
            </a:r>
            <a:r>
              <a:rPr lang="en-US" i="1" baseline="30000" dirty="0"/>
              <a:t>i </a:t>
            </a:r>
            <a:r>
              <a:rPr lang="en-US" dirty="0"/>
              <a:t>and </a:t>
            </a:r>
            <a:r>
              <a:rPr lang="en-US" i="1" dirty="0"/>
              <a:t>k </a:t>
            </a:r>
            <a:r>
              <a:rPr lang="en-US" dirty="0"/>
              <a:t>is a constant. Using this simple expression, plots of priority values of tasks under RMA for tasks of different periods can be easily obtained. </a:t>
            </a:r>
            <a:endParaRPr lang="en-US" dirty="0" smtClean="0"/>
          </a:p>
          <a:p>
            <a:r>
              <a:rPr lang="en-US" dirty="0" smtClean="0"/>
              <a:t>These </a:t>
            </a:r>
            <a:r>
              <a:rPr lang="en-US" dirty="0"/>
              <a:t>plots have been shown in Fig. </a:t>
            </a:r>
            <a:r>
              <a:rPr lang="en-US" dirty="0" smtClean="0"/>
              <a:t>It </a:t>
            </a:r>
            <a:r>
              <a:rPr lang="en-US" dirty="0"/>
              <a:t>can be observed from these figures that the priority of a task increases linearly with the arrival rate of the task and inversely with its period. </a:t>
            </a:r>
          </a:p>
        </p:txBody>
      </p:sp>
      <p:pic>
        <p:nvPicPr>
          <p:cNvPr id="4" name="Picture 3"/>
          <p:cNvPicPr>
            <a:picLocks noChangeAspect="1"/>
          </p:cNvPicPr>
          <p:nvPr/>
        </p:nvPicPr>
        <p:blipFill>
          <a:blip r:embed="rId4"/>
          <a:stretch>
            <a:fillRect/>
          </a:stretch>
        </p:blipFill>
        <p:spPr>
          <a:xfrm>
            <a:off x="1841500" y="4540250"/>
            <a:ext cx="5867400" cy="2819400"/>
          </a:xfrm>
          <a:prstGeom prst="rect">
            <a:avLst/>
          </a:prstGeom>
        </p:spPr>
      </p:pic>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6968250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1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171" y="402314"/>
            <a:ext cx="9223058" cy="708936"/>
          </a:xfrm>
        </p:spPr>
        <p:txBody>
          <a:bodyPr/>
          <a:lstStyle/>
          <a:p>
            <a:r>
              <a:rPr lang="en-US" dirty="0" err="1" smtClean="0"/>
              <a:t>Schedulability</a:t>
            </a:r>
            <a:r>
              <a:rPr lang="en-US" dirty="0" smtClean="0"/>
              <a:t> Test for RMA</a:t>
            </a:r>
            <a:endParaRPr lang="en-US" dirty="0"/>
          </a:p>
        </p:txBody>
      </p:sp>
      <p:sp>
        <p:nvSpPr>
          <p:cNvPr id="3" name="Content Placeholder 2"/>
          <p:cNvSpPr>
            <a:spLocks noGrp="1"/>
          </p:cNvSpPr>
          <p:nvPr>
            <p:ph idx="1"/>
          </p:nvPr>
        </p:nvSpPr>
        <p:spPr>
          <a:xfrm>
            <a:off x="721931" y="1111250"/>
            <a:ext cx="9223058" cy="5943600"/>
          </a:xfrm>
        </p:spPr>
        <p:txBody>
          <a:bodyPr>
            <a:normAutofit/>
          </a:bodyPr>
          <a:lstStyle/>
          <a:p>
            <a:r>
              <a:rPr lang="en-US" sz="3000" dirty="0" smtClean="0"/>
              <a:t>An </a:t>
            </a:r>
            <a:r>
              <a:rPr lang="en-US" sz="3000" dirty="0"/>
              <a:t>important problem that is addressed during the design of a uniprocessor-based real-time system is to check whether a set of periodic real-time tasks can feasibly be scheduled under </a:t>
            </a:r>
            <a:r>
              <a:rPr lang="en-US" sz="3000" dirty="0" smtClean="0"/>
              <a:t>RMA.</a:t>
            </a:r>
          </a:p>
          <a:p>
            <a:r>
              <a:rPr lang="en-US" sz="3000" dirty="0" err="1" smtClean="0"/>
              <a:t>Schedulability</a:t>
            </a:r>
            <a:r>
              <a:rPr lang="en-US" sz="3000" dirty="0" smtClean="0"/>
              <a:t> </a:t>
            </a:r>
            <a:r>
              <a:rPr lang="en-US" sz="3000" dirty="0"/>
              <a:t>of a task set under RMA can be determined from a knowledge of </a:t>
            </a:r>
            <a:r>
              <a:rPr lang="en-US" sz="3000" dirty="0" smtClean="0"/>
              <a:t>the worst-case </a:t>
            </a:r>
            <a:r>
              <a:rPr lang="en-US" sz="3000" dirty="0"/>
              <a:t>execution times and periods of the tasks. </a:t>
            </a:r>
            <a:endParaRPr lang="en-US" sz="3000" dirty="0" smtClean="0"/>
          </a:p>
          <a:p>
            <a:r>
              <a:rPr lang="en-US" sz="3000" dirty="0" smtClean="0"/>
              <a:t>The </a:t>
            </a:r>
            <a:r>
              <a:rPr lang="en-US" sz="3000" dirty="0"/>
              <a:t>worst-case execution times are usually </a:t>
            </a:r>
            <a:r>
              <a:rPr lang="en-US" sz="3000" dirty="0" smtClean="0"/>
              <a:t>determined experimentally </a:t>
            </a:r>
            <a:r>
              <a:rPr lang="en-US" sz="3000" dirty="0"/>
              <a:t>or through simulation studies. </a:t>
            </a:r>
          </a:p>
          <a:p>
            <a:r>
              <a:rPr lang="en-US" sz="3000" dirty="0"/>
              <a:t>The following are some important criteria that can be used to check the </a:t>
            </a:r>
            <a:r>
              <a:rPr lang="en-US" sz="3000" dirty="0" err="1"/>
              <a:t>schedulability</a:t>
            </a:r>
            <a:r>
              <a:rPr lang="en-US" sz="3000" dirty="0"/>
              <a:t> of a set of tasks set under RMA. </a:t>
            </a:r>
          </a:p>
          <a:p>
            <a:endParaRPr lang="en-US" sz="3000" dirty="0"/>
          </a:p>
          <a:p>
            <a:endParaRPr lang="en-US" dirty="0"/>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0987143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3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552" y="196850"/>
            <a:ext cx="9223058" cy="609600"/>
          </a:xfrm>
        </p:spPr>
        <p:txBody>
          <a:bodyPr>
            <a:normAutofit fontScale="90000"/>
          </a:bodyPr>
          <a:lstStyle/>
          <a:p>
            <a:r>
              <a:rPr lang="en-US" dirty="0"/>
              <a:t/>
            </a:r>
            <a:br>
              <a:rPr lang="en-US" dirty="0"/>
            </a:br>
            <a:r>
              <a:rPr lang="en-US" sz="4400" dirty="0"/>
              <a:t>Necessary </a:t>
            </a:r>
            <a:r>
              <a:rPr lang="en-US" sz="4400" dirty="0" smtClean="0"/>
              <a:t>Condition</a:t>
            </a:r>
            <a:endParaRPr lang="en-US" dirty="0"/>
          </a:p>
        </p:txBody>
      </p:sp>
      <p:sp>
        <p:nvSpPr>
          <p:cNvPr id="3" name="Content Placeholder 2"/>
          <p:cNvSpPr>
            <a:spLocks noGrp="1"/>
          </p:cNvSpPr>
          <p:nvPr>
            <p:ph idx="1"/>
          </p:nvPr>
        </p:nvSpPr>
        <p:spPr>
          <a:xfrm>
            <a:off x="734631" y="1035050"/>
            <a:ext cx="9223058" cy="4794530"/>
          </a:xfrm>
        </p:spPr>
        <p:txBody>
          <a:bodyPr>
            <a:noAutofit/>
          </a:bodyPr>
          <a:lstStyle/>
          <a:p>
            <a:r>
              <a:rPr lang="en-US" sz="3200" dirty="0" smtClean="0"/>
              <a:t>A set of periodic real-time tasks would not be RMA schedulable unless they satisfy the following necessary condition: </a:t>
            </a:r>
          </a:p>
          <a:p>
            <a:endParaRPr lang="en-US" sz="3200" dirty="0"/>
          </a:p>
          <a:p>
            <a:endParaRPr lang="en-US" sz="3200" dirty="0" smtClean="0"/>
          </a:p>
          <a:p>
            <a:endParaRPr lang="en-US" sz="3200" dirty="0"/>
          </a:p>
          <a:p>
            <a:r>
              <a:rPr lang="en-US" sz="3200" dirty="0" smtClean="0"/>
              <a:t>where </a:t>
            </a:r>
            <a:r>
              <a:rPr lang="en-US" sz="3200" i="1" dirty="0" err="1"/>
              <a:t>e</a:t>
            </a:r>
            <a:r>
              <a:rPr lang="en-US" sz="3200" i="1" baseline="30000" dirty="0" err="1"/>
              <a:t>i</a:t>
            </a:r>
            <a:r>
              <a:rPr lang="en-US" sz="3200" i="1" baseline="30000" dirty="0"/>
              <a:t> </a:t>
            </a:r>
            <a:r>
              <a:rPr lang="en-US" sz="3200" dirty="0"/>
              <a:t>is the worst case execution time and pi is the period of the task </a:t>
            </a:r>
            <a:r>
              <a:rPr lang="en-US" sz="3200" i="1" dirty="0"/>
              <a:t>T</a:t>
            </a:r>
            <a:r>
              <a:rPr lang="en-US" sz="3200" i="1" baseline="30000" dirty="0"/>
              <a:t>i</a:t>
            </a:r>
            <a:r>
              <a:rPr lang="en-US" sz="3200" dirty="0"/>
              <a:t>, n is the number of tasks to be scheduled, and </a:t>
            </a:r>
            <a:r>
              <a:rPr lang="en-US" sz="3200" dirty="0" err="1"/>
              <a:t>ui</a:t>
            </a:r>
            <a:r>
              <a:rPr lang="en-US" sz="3200" dirty="0"/>
              <a:t> is the CPU utilization due to the task </a:t>
            </a:r>
            <a:r>
              <a:rPr lang="en-US" sz="3200" i="1" dirty="0"/>
              <a:t>T</a:t>
            </a:r>
            <a:r>
              <a:rPr lang="en-US" sz="3200" i="1" baseline="30000" dirty="0"/>
              <a:t>i</a:t>
            </a:r>
            <a:r>
              <a:rPr lang="en-US" sz="3200" dirty="0"/>
              <a:t>. </a:t>
            </a:r>
            <a:endParaRPr lang="en-US" sz="3200" dirty="0" smtClean="0"/>
          </a:p>
          <a:p>
            <a:r>
              <a:rPr lang="en-US" sz="3200" dirty="0" smtClean="0"/>
              <a:t>This </a:t>
            </a:r>
            <a:r>
              <a:rPr lang="en-US" sz="3200" dirty="0"/>
              <a:t>test simply expresses the fact that the total CPU utilization due to all the tasks in the task set should be less than 1. </a:t>
            </a:r>
            <a:endParaRPr lang="en-US" sz="3200" dirty="0" smtClean="0"/>
          </a:p>
          <a:p>
            <a:endParaRPr lang="en-US" sz="3200" dirty="0"/>
          </a:p>
        </p:txBody>
      </p:sp>
      <p:pic>
        <p:nvPicPr>
          <p:cNvPr id="4" name="Picture 3"/>
          <p:cNvPicPr>
            <a:picLocks noChangeAspect="1"/>
          </p:cNvPicPr>
          <p:nvPr/>
        </p:nvPicPr>
        <p:blipFill>
          <a:blip r:embed="rId4"/>
          <a:stretch>
            <a:fillRect/>
          </a:stretch>
        </p:blipFill>
        <p:spPr>
          <a:xfrm>
            <a:off x="3772981" y="2787650"/>
            <a:ext cx="3124200" cy="915239"/>
          </a:xfrm>
          <a:prstGeom prst="rect">
            <a:avLst/>
          </a:prstGeo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0472050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51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Sufficient Condition</a:t>
            </a:r>
            <a:endParaRPr lang="en-US" dirty="0"/>
          </a:p>
        </p:txBody>
      </p:sp>
      <p:sp>
        <p:nvSpPr>
          <p:cNvPr id="3" name="Content Placeholder 2"/>
          <p:cNvSpPr>
            <a:spLocks noGrp="1"/>
          </p:cNvSpPr>
          <p:nvPr>
            <p:ph idx="1"/>
          </p:nvPr>
        </p:nvSpPr>
        <p:spPr>
          <a:xfrm>
            <a:off x="735171" y="1548128"/>
            <a:ext cx="9223058" cy="5201921"/>
          </a:xfrm>
        </p:spPr>
        <p:txBody>
          <a:bodyPr>
            <a:normAutofit fontScale="85000" lnSpcReduction="10000"/>
          </a:bodyPr>
          <a:lstStyle/>
          <a:p>
            <a:r>
              <a:rPr lang="en-US" sz="3000" dirty="0" smtClean="0"/>
              <a:t>The </a:t>
            </a:r>
            <a:r>
              <a:rPr lang="en-US" sz="3000" dirty="0"/>
              <a:t>sufficiency condition for RMA </a:t>
            </a:r>
            <a:r>
              <a:rPr lang="en-US" sz="3000" dirty="0" err="1"/>
              <a:t>schedulability</a:t>
            </a:r>
            <a:r>
              <a:rPr lang="en-US" sz="3000" dirty="0"/>
              <a:t> is an important result and was obtained by Liu and </a:t>
            </a:r>
            <a:r>
              <a:rPr lang="en-US" sz="3000" dirty="0" err="1"/>
              <a:t>Layland</a:t>
            </a:r>
            <a:r>
              <a:rPr lang="en-US" sz="3000" dirty="0"/>
              <a:t> in 1973. </a:t>
            </a:r>
            <a:endParaRPr lang="en-US" sz="3000" dirty="0" smtClean="0"/>
          </a:p>
          <a:p>
            <a:endParaRPr lang="en-US" sz="3000" dirty="0" smtClean="0"/>
          </a:p>
          <a:p>
            <a:r>
              <a:rPr lang="en-US" sz="3000" dirty="0" smtClean="0"/>
              <a:t>The sufficient condition as given by  Liu </a:t>
            </a:r>
            <a:r>
              <a:rPr lang="en-US" sz="3000" dirty="0"/>
              <a:t>and </a:t>
            </a:r>
            <a:r>
              <a:rPr lang="en-US" sz="3000" dirty="0" err="1" smtClean="0"/>
              <a:t>Layland</a:t>
            </a:r>
            <a:r>
              <a:rPr lang="en-US" sz="3000" dirty="0" smtClean="0"/>
              <a:t>  for a </a:t>
            </a:r>
            <a:r>
              <a:rPr lang="en-US" sz="3000" dirty="0"/>
              <a:t>set of n real-time periodic </a:t>
            </a:r>
            <a:r>
              <a:rPr lang="en-US" sz="3000" dirty="0" smtClean="0"/>
              <a:t>tasks that  </a:t>
            </a:r>
            <a:r>
              <a:rPr lang="en-US" sz="3000" dirty="0"/>
              <a:t>are schedulable under RMA, if </a:t>
            </a:r>
            <a:endParaRPr lang="en-US" sz="3000" dirty="0" smtClean="0"/>
          </a:p>
          <a:p>
            <a:endParaRPr lang="en-US" sz="3000" dirty="0" smtClean="0"/>
          </a:p>
          <a:p>
            <a:endParaRPr lang="en-US" sz="3000" dirty="0"/>
          </a:p>
          <a:p>
            <a:endParaRPr lang="en-US" sz="3000" dirty="0" smtClean="0"/>
          </a:p>
          <a:p>
            <a:pPr marL="0" indent="0">
              <a:buNone/>
            </a:pPr>
            <a:endParaRPr lang="en-US" sz="3000" dirty="0" smtClean="0"/>
          </a:p>
          <a:p>
            <a:pPr marL="0" indent="0">
              <a:buNone/>
            </a:pPr>
            <a:endParaRPr lang="en-US" sz="3000" dirty="0"/>
          </a:p>
          <a:p>
            <a:pPr marL="0" indent="0">
              <a:buNone/>
            </a:pPr>
            <a:r>
              <a:rPr lang="en-US" sz="3000" dirty="0" smtClean="0"/>
              <a:t>where </a:t>
            </a:r>
            <a:r>
              <a:rPr lang="en-US" sz="3000" i="1" dirty="0" err="1"/>
              <a:t>u</a:t>
            </a:r>
            <a:r>
              <a:rPr lang="en-US" sz="3000" i="1" baseline="30000" dirty="0" err="1"/>
              <a:t>i</a:t>
            </a:r>
            <a:r>
              <a:rPr lang="en-US" sz="3000" i="1" baseline="30000" dirty="0"/>
              <a:t> </a:t>
            </a:r>
            <a:r>
              <a:rPr lang="en-US" sz="3000" dirty="0"/>
              <a:t>is the utilization due to task </a:t>
            </a:r>
            <a:r>
              <a:rPr lang="en-US" sz="3000" i="1" dirty="0" smtClean="0"/>
              <a:t>T</a:t>
            </a:r>
            <a:r>
              <a:rPr lang="en-US" sz="3000" i="1" baseline="30000" dirty="0" smtClean="0"/>
              <a:t>i</a:t>
            </a:r>
            <a:r>
              <a:rPr lang="en-US" sz="3000" dirty="0" smtClean="0"/>
              <a:t>. If </a:t>
            </a:r>
            <a:r>
              <a:rPr lang="en-US" sz="3000" dirty="0"/>
              <a:t>a set of tasks satisfies the sufficient condition, then it is guaranteed that the set of tasks would be RMA schedulable</a:t>
            </a:r>
            <a:r>
              <a:rPr lang="en-US" sz="2600" dirty="0"/>
              <a:t>. </a:t>
            </a:r>
          </a:p>
          <a:p>
            <a:endParaRPr lang="en-US" dirty="0"/>
          </a:p>
        </p:txBody>
      </p:sp>
      <p:pic>
        <p:nvPicPr>
          <p:cNvPr id="4" name="Picture 3"/>
          <p:cNvPicPr>
            <a:picLocks noChangeAspect="1"/>
          </p:cNvPicPr>
          <p:nvPr/>
        </p:nvPicPr>
        <p:blipFill>
          <a:blip r:embed="rId4"/>
          <a:stretch>
            <a:fillRect/>
          </a:stretch>
        </p:blipFill>
        <p:spPr>
          <a:xfrm>
            <a:off x="2908300" y="3473449"/>
            <a:ext cx="4038600" cy="914401"/>
          </a:xfrm>
          <a:prstGeom prst="rect">
            <a:avLst/>
          </a:prstGeom>
        </p:spPr>
      </p:pic>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7512399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28"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74700" y="425450"/>
            <a:ext cx="9223058" cy="4794530"/>
          </a:xfrm>
        </p:spPr>
        <p:txBody>
          <a:bodyPr>
            <a:normAutofit/>
          </a:bodyPr>
          <a:lstStyle/>
          <a:p>
            <a:r>
              <a:rPr lang="en-US" dirty="0" smtClean="0"/>
              <a:t>Evaluating the Expression, </a:t>
            </a:r>
            <a:r>
              <a:rPr lang="en-US" dirty="0" smtClean="0"/>
              <a:t>when </a:t>
            </a:r>
            <a:r>
              <a:rPr lang="en-US" dirty="0"/>
              <a:t>n → ∞ involves an indeterminate expression of the type ∞</a:t>
            </a:r>
            <a:r>
              <a:rPr lang="en-US" dirty="0" smtClean="0"/>
              <a:t>. </a:t>
            </a:r>
          </a:p>
          <a:p>
            <a:r>
              <a:rPr lang="en-US" dirty="0" smtClean="0"/>
              <a:t>By </a:t>
            </a:r>
            <a:r>
              <a:rPr lang="en-US" dirty="0"/>
              <a:t>applying </a:t>
            </a:r>
            <a:r>
              <a:rPr lang="en-US" dirty="0" err="1"/>
              <a:t>L’Hospital’s</a:t>
            </a:r>
            <a:r>
              <a:rPr lang="en-US" dirty="0"/>
              <a:t> rule, we can verify that the right hand side of the expression evaluates to log</a:t>
            </a:r>
            <a:r>
              <a:rPr lang="en-US" baseline="-25000" dirty="0"/>
              <a:t>e</a:t>
            </a:r>
            <a:r>
              <a:rPr lang="en-US" dirty="0"/>
              <a:t>2 = 0.692. </a:t>
            </a:r>
            <a:endParaRPr lang="en-US" dirty="0" smtClean="0"/>
          </a:p>
          <a:p>
            <a:r>
              <a:rPr lang="en-US" dirty="0" smtClean="0"/>
              <a:t>From </a:t>
            </a:r>
            <a:r>
              <a:rPr lang="en-US" dirty="0"/>
              <a:t>the above computations, it is clear that the maximum CPU utilization that can be achieved under RMA is 1. </a:t>
            </a:r>
            <a:endParaRPr lang="en-US" dirty="0" smtClean="0"/>
          </a:p>
          <a:p>
            <a:r>
              <a:rPr lang="en-US" dirty="0" smtClean="0"/>
              <a:t>This </a:t>
            </a:r>
            <a:r>
              <a:rPr lang="en-US" dirty="0"/>
              <a:t>is achieved when there is only a single task in the system. As the number of tasks increases, the achievable CPU utilization falls and as n → ∞, the achievable utilization stabilizes at log</a:t>
            </a:r>
            <a:r>
              <a:rPr lang="en-US" baseline="-25000" dirty="0"/>
              <a:t>e</a:t>
            </a:r>
            <a:r>
              <a:rPr lang="en-US" dirty="0"/>
              <a:t>2, which is approximately 0.692. </a:t>
            </a:r>
            <a:endParaRPr lang="en-US" dirty="0" smtClean="0"/>
          </a:p>
          <a:p>
            <a:r>
              <a:rPr lang="en-US" dirty="0" smtClean="0"/>
              <a:t>This </a:t>
            </a:r>
            <a:r>
              <a:rPr lang="en-US" dirty="0"/>
              <a:t>is pictorially shown in Fig. </a:t>
            </a:r>
            <a:r>
              <a:rPr lang="en-US" dirty="0" smtClean="0"/>
              <a:t> </a:t>
            </a:r>
          </a:p>
          <a:p>
            <a:endParaRPr lang="en-US" dirty="0"/>
          </a:p>
        </p:txBody>
      </p:sp>
      <p:pic>
        <p:nvPicPr>
          <p:cNvPr id="4" name="Picture 3"/>
          <p:cNvPicPr>
            <a:picLocks noChangeAspect="1"/>
          </p:cNvPicPr>
          <p:nvPr/>
        </p:nvPicPr>
        <p:blipFill>
          <a:blip r:embed="rId4"/>
          <a:stretch>
            <a:fillRect/>
          </a:stretch>
        </p:blipFill>
        <p:spPr>
          <a:xfrm>
            <a:off x="2984500" y="4921250"/>
            <a:ext cx="3200400" cy="1905000"/>
          </a:xfrm>
          <a:prstGeom prst="rect">
            <a:avLst/>
          </a:prstGeom>
        </p:spPr>
      </p:pic>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8148729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153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135" y="120650"/>
            <a:ext cx="9223058" cy="632736"/>
          </a:xfrm>
        </p:spPr>
        <p:txBody>
          <a:bodyPr/>
          <a:lstStyle/>
          <a:p>
            <a:r>
              <a:rPr lang="en-US" dirty="0" smtClean="0"/>
              <a:t>Examples</a:t>
            </a:r>
            <a:endParaRPr lang="en-US" dirty="0"/>
          </a:p>
        </p:txBody>
      </p:sp>
      <p:sp>
        <p:nvSpPr>
          <p:cNvPr id="3" name="Content Placeholder 2"/>
          <p:cNvSpPr>
            <a:spLocks noGrp="1"/>
          </p:cNvSpPr>
          <p:nvPr>
            <p:ph idx="1"/>
          </p:nvPr>
        </p:nvSpPr>
        <p:spPr>
          <a:xfrm>
            <a:off x="165099" y="753386"/>
            <a:ext cx="10363201" cy="6803114"/>
          </a:xfrm>
        </p:spPr>
        <p:txBody>
          <a:bodyPr>
            <a:normAutofit fontScale="25000" lnSpcReduction="20000"/>
          </a:bodyPr>
          <a:lstStyle/>
          <a:p>
            <a:endParaRPr lang="en-US" sz="2800" dirty="0"/>
          </a:p>
          <a:p>
            <a:r>
              <a:rPr lang="en-US" sz="11200" b="1" dirty="0"/>
              <a:t>Example </a:t>
            </a:r>
            <a:r>
              <a:rPr lang="en-US" sz="11200" b="1" dirty="0" smtClean="0"/>
              <a:t>1: </a:t>
            </a:r>
            <a:r>
              <a:rPr lang="en-US" sz="11200" dirty="0"/>
              <a:t>Check whether the following set of periodic real-time tasks is schedulable under RMA on a uniprocessor: T</a:t>
            </a:r>
            <a:r>
              <a:rPr lang="en-US" sz="11200" baseline="30000" dirty="0"/>
              <a:t>1 </a:t>
            </a:r>
            <a:r>
              <a:rPr lang="en-US" sz="11200" dirty="0"/>
              <a:t>= (e</a:t>
            </a:r>
            <a:r>
              <a:rPr lang="en-US" sz="11200" baseline="30000" dirty="0"/>
              <a:t>1</a:t>
            </a:r>
            <a:r>
              <a:rPr lang="en-US" sz="11200" dirty="0"/>
              <a:t>=20, p</a:t>
            </a:r>
            <a:r>
              <a:rPr lang="en-US" sz="11200" baseline="30000" dirty="0"/>
              <a:t>1</a:t>
            </a:r>
            <a:r>
              <a:rPr lang="en-US" sz="11200" dirty="0"/>
              <a:t>=100), T</a:t>
            </a:r>
            <a:r>
              <a:rPr lang="en-US" sz="11200" baseline="30000" dirty="0"/>
              <a:t>2 </a:t>
            </a:r>
            <a:r>
              <a:rPr lang="en-US" sz="11200" dirty="0"/>
              <a:t>= (e</a:t>
            </a:r>
            <a:r>
              <a:rPr lang="en-US" sz="11200" baseline="30000" dirty="0"/>
              <a:t>2</a:t>
            </a:r>
            <a:r>
              <a:rPr lang="en-US" sz="11200" dirty="0"/>
              <a:t>=30, p</a:t>
            </a:r>
            <a:r>
              <a:rPr lang="en-US" sz="11200" baseline="30000" dirty="0"/>
              <a:t>2</a:t>
            </a:r>
            <a:r>
              <a:rPr lang="en-US" sz="11200" dirty="0"/>
              <a:t>=150), T</a:t>
            </a:r>
            <a:r>
              <a:rPr lang="en-US" sz="11200" baseline="30000" dirty="0"/>
              <a:t>3 </a:t>
            </a:r>
            <a:r>
              <a:rPr lang="en-US" sz="11200" dirty="0"/>
              <a:t>= (e</a:t>
            </a:r>
            <a:r>
              <a:rPr lang="en-US" sz="11200" baseline="30000" dirty="0"/>
              <a:t>3</a:t>
            </a:r>
            <a:r>
              <a:rPr lang="en-US" sz="11200" dirty="0"/>
              <a:t>=60, p</a:t>
            </a:r>
            <a:r>
              <a:rPr lang="en-US" sz="11200" baseline="30000" dirty="0"/>
              <a:t>3</a:t>
            </a:r>
            <a:r>
              <a:rPr lang="en-US" sz="11200" dirty="0"/>
              <a:t>=200). </a:t>
            </a:r>
          </a:p>
          <a:p>
            <a:r>
              <a:rPr lang="en-US" sz="11200" b="1" dirty="0"/>
              <a:t>Solution: </a:t>
            </a:r>
            <a:r>
              <a:rPr lang="en-US" sz="11200" dirty="0" smtClean="0"/>
              <a:t>First </a:t>
            </a:r>
            <a:r>
              <a:rPr lang="en-US" sz="11200" dirty="0"/>
              <a:t>compute the total CPU utilization achieved due to the three given tasks. </a:t>
            </a:r>
          </a:p>
          <a:p>
            <a:pPr lvl="1"/>
            <a:r>
              <a:rPr lang="el-GR" sz="8000" dirty="0" smtClean="0"/>
              <a:t> </a:t>
            </a:r>
            <a:r>
              <a:rPr lang="en-US" sz="8000" dirty="0" smtClean="0"/>
              <a:t>Sum of </a:t>
            </a:r>
            <a:r>
              <a:rPr lang="en-US" sz="8000" dirty="0" err="1" smtClean="0"/>
              <a:t>ei</a:t>
            </a:r>
            <a:r>
              <a:rPr lang="en-US" sz="8000" dirty="0" smtClean="0"/>
              <a:t>/pi for 3 tasks = </a:t>
            </a:r>
            <a:r>
              <a:rPr lang="el-GR" sz="8000" dirty="0" smtClean="0"/>
              <a:t>20/100 </a:t>
            </a:r>
            <a:r>
              <a:rPr lang="el-GR" sz="8000" dirty="0"/>
              <a:t>+ 30/150 + 60/200 = 0.7 </a:t>
            </a:r>
          </a:p>
          <a:p>
            <a:r>
              <a:rPr lang="en-US" sz="11200" dirty="0"/>
              <a:t>This is less than 1; therefore the necessary condition for </a:t>
            </a:r>
            <a:r>
              <a:rPr lang="en-US" sz="11200" dirty="0" err="1"/>
              <a:t>schedulability</a:t>
            </a:r>
            <a:r>
              <a:rPr lang="en-US" sz="11200" dirty="0"/>
              <a:t> of the tasks is satisfied. </a:t>
            </a:r>
            <a:endParaRPr lang="en-US" sz="11200" dirty="0" smtClean="0"/>
          </a:p>
          <a:p>
            <a:r>
              <a:rPr lang="en-US" sz="11200" dirty="0" smtClean="0"/>
              <a:t>Check </a:t>
            </a:r>
            <a:r>
              <a:rPr lang="en-US" sz="11200" dirty="0"/>
              <a:t>for the sufficiency condition, the task set is schedulable under RMA if Liu and </a:t>
            </a:r>
            <a:r>
              <a:rPr lang="en-US" sz="11200" dirty="0" err="1"/>
              <a:t>Layland’s</a:t>
            </a:r>
            <a:r>
              <a:rPr lang="en-US" sz="11200" dirty="0"/>
              <a:t> condition </a:t>
            </a:r>
            <a:r>
              <a:rPr lang="en-US" sz="11200" dirty="0" smtClean="0"/>
              <a:t> - the </a:t>
            </a:r>
            <a:r>
              <a:rPr lang="en-US" sz="11200" dirty="0"/>
              <a:t>maximum achievable utilization is given by: </a:t>
            </a:r>
          </a:p>
          <a:p>
            <a:pPr marL="802020" lvl="2" indent="0">
              <a:buNone/>
            </a:pPr>
            <a:r>
              <a:rPr lang="en-US" sz="9600" dirty="0"/>
              <a:t>3(2</a:t>
            </a:r>
            <a:r>
              <a:rPr lang="en-US" sz="9600" baseline="30000" dirty="0"/>
              <a:t>1/3 </a:t>
            </a:r>
            <a:r>
              <a:rPr lang="en-US" sz="9600" dirty="0"/>
              <a:t>− 1) = 0.78 </a:t>
            </a:r>
          </a:p>
          <a:p>
            <a:r>
              <a:rPr lang="en-US" sz="11200" dirty="0"/>
              <a:t>The total utilization has already been found to be 0.7. Now substituting these in Liu and </a:t>
            </a:r>
            <a:r>
              <a:rPr lang="en-US" sz="11200" dirty="0" err="1"/>
              <a:t>Layland’s</a:t>
            </a:r>
            <a:r>
              <a:rPr lang="en-US" sz="11200" dirty="0"/>
              <a:t> criterion: </a:t>
            </a:r>
            <a:endParaRPr lang="en-US" sz="11200" dirty="0" smtClean="0"/>
          </a:p>
          <a:p>
            <a:r>
              <a:rPr lang="en-US" sz="11200" dirty="0"/>
              <a:t> </a:t>
            </a:r>
            <a:r>
              <a:rPr lang="en-US" sz="11200" dirty="0" smtClean="0"/>
              <a:t>         </a:t>
            </a:r>
            <a:r>
              <a:rPr lang="en-US" sz="8000" dirty="0" smtClean="0"/>
              <a:t>3</a:t>
            </a:r>
            <a:endParaRPr lang="en-US" sz="8000" dirty="0"/>
          </a:p>
          <a:p>
            <a:pPr lvl="2"/>
            <a:r>
              <a:rPr lang="el-GR" sz="12800" dirty="0" smtClean="0"/>
              <a:t>Σ </a:t>
            </a:r>
            <a:r>
              <a:rPr lang="en-US" sz="12800" dirty="0" smtClean="0"/>
              <a:t>u</a:t>
            </a:r>
            <a:r>
              <a:rPr lang="en-US" sz="12800" baseline="30000" dirty="0"/>
              <a:t>3</a:t>
            </a:r>
            <a:r>
              <a:rPr lang="en-US" sz="12800" baseline="30000" dirty="0" smtClean="0"/>
              <a:t> </a:t>
            </a:r>
            <a:r>
              <a:rPr lang="en-US" sz="12800" dirty="0"/>
              <a:t>≤ 3(2</a:t>
            </a:r>
            <a:r>
              <a:rPr lang="en-US" sz="12800" baseline="30000" dirty="0"/>
              <a:t>1/3 </a:t>
            </a:r>
            <a:r>
              <a:rPr lang="en-US" sz="12800" dirty="0"/>
              <a:t>− 1</a:t>
            </a:r>
            <a:r>
              <a:rPr lang="en-US" sz="12800" dirty="0" smtClean="0"/>
              <a:t>)</a:t>
            </a:r>
          </a:p>
          <a:p>
            <a:pPr marL="802020" lvl="2" indent="0">
              <a:buNone/>
            </a:pPr>
            <a:r>
              <a:rPr lang="en-US" sz="12800" dirty="0" smtClean="0"/>
              <a:t>  </a:t>
            </a:r>
            <a:r>
              <a:rPr lang="en-US" sz="8000" dirty="0" err="1" smtClean="0"/>
              <a:t>i</a:t>
            </a:r>
            <a:r>
              <a:rPr lang="en-US" sz="8000" dirty="0" smtClean="0"/>
              <a:t>=1</a:t>
            </a:r>
            <a:r>
              <a:rPr lang="en-US" sz="12800" dirty="0" smtClean="0"/>
              <a:t> </a:t>
            </a:r>
            <a:endParaRPr lang="en-US" sz="12800" dirty="0"/>
          </a:p>
          <a:p>
            <a:r>
              <a:rPr lang="en-US" sz="11200" dirty="0"/>
              <a:t>Therefore, we get 0.7 &lt; 0.78. </a:t>
            </a:r>
            <a:r>
              <a:rPr lang="en-US" sz="11200" dirty="0" smtClean="0"/>
              <a:t>Sufficient </a:t>
            </a:r>
            <a:r>
              <a:rPr lang="en-US" sz="11200" dirty="0"/>
              <a:t>condition for RMA </a:t>
            </a:r>
            <a:r>
              <a:rPr lang="en-US" sz="11200" dirty="0" err="1"/>
              <a:t>schedulability</a:t>
            </a:r>
            <a:r>
              <a:rPr lang="en-US" sz="11200" dirty="0"/>
              <a:t>, is satisfied. Therefore, the task set is RMA-schedulable </a:t>
            </a:r>
          </a:p>
          <a:p>
            <a:endParaRPr lang="en-US" sz="4000"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5214777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01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a:t>
            </a:r>
            <a:endParaRPr lang="en-US" dirty="0"/>
          </a:p>
        </p:txBody>
      </p:sp>
      <p:sp>
        <p:nvSpPr>
          <p:cNvPr id="3" name="Content Placeholder 2"/>
          <p:cNvSpPr>
            <a:spLocks noGrp="1"/>
          </p:cNvSpPr>
          <p:nvPr>
            <p:ph idx="1"/>
          </p:nvPr>
        </p:nvSpPr>
        <p:spPr/>
        <p:txBody>
          <a:bodyPr/>
          <a:lstStyle/>
          <a:p>
            <a:r>
              <a:rPr lang="en-US" sz="3600" dirty="0" smtClean="0"/>
              <a:t>Check whether the following set of three periodic real-time tasks is schedulable under RMA on a uniprocessor: T</a:t>
            </a:r>
            <a:r>
              <a:rPr lang="en-US" sz="3600" baseline="30000" dirty="0" smtClean="0"/>
              <a:t>1 </a:t>
            </a:r>
            <a:r>
              <a:rPr lang="en-US" sz="3600" dirty="0" smtClean="0"/>
              <a:t>= (e</a:t>
            </a:r>
            <a:r>
              <a:rPr lang="en-US" sz="3600" baseline="30000" dirty="0" smtClean="0"/>
              <a:t>1</a:t>
            </a:r>
            <a:r>
              <a:rPr lang="en-US" sz="3600" dirty="0" smtClean="0"/>
              <a:t>=20, p</a:t>
            </a:r>
            <a:r>
              <a:rPr lang="en-US" sz="3600" baseline="30000" dirty="0" smtClean="0"/>
              <a:t>1</a:t>
            </a:r>
            <a:r>
              <a:rPr lang="en-US" sz="3600" dirty="0" smtClean="0"/>
              <a:t>=100), T</a:t>
            </a:r>
            <a:r>
              <a:rPr lang="en-US" sz="3600" baseline="30000" dirty="0" smtClean="0"/>
              <a:t>2 </a:t>
            </a:r>
            <a:r>
              <a:rPr lang="en-US" sz="3600" dirty="0" smtClean="0"/>
              <a:t>= (e</a:t>
            </a:r>
            <a:r>
              <a:rPr lang="en-US" sz="3600" baseline="30000" dirty="0" smtClean="0"/>
              <a:t>2</a:t>
            </a:r>
            <a:r>
              <a:rPr lang="en-US" sz="3600" dirty="0" smtClean="0"/>
              <a:t>=30, p</a:t>
            </a:r>
            <a:r>
              <a:rPr lang="en-US" sz="3600" baseline="30000" dirty="0" smtClean="0"/>
              <a:t>2</a:t>
            </a:r>
            <a:r>
              <a:rPr lang="en-US" sz="3600" dirty="0" smtClean="0"/>
              <a:t>=150), T</a:t>
            </a:r>
            <a:r>
              <a:rPr lang="en-US" sz="3600" baseline="30000" dirty="0" smtClean="0"/>
              <a:t>3 </a:t>
            </a:r>
            <a:r>
              <a:rPr lang="en-US" sz="3600" dirty="0" smtClean="0"/>
              <a:t>= (e</a:t>
            </a:r>
            <a:r>
              <a:rPr lang="en-US" sz="3600" baseline="30000" dirty="0" smtClean="0"/>
              <a:t>3</a:t>
            </a:r>
            <a:r>
              <a:rPr lang="en-US" sz="3600" dirty="0" smtClean="0"/>
              <a:t>=90, p</a:t>
            </a:r>
            <a:r>
              <a:rPr lang="en-US" sz="3600" baseline="30000" dirty="0" smtClean="0"/>
              <a:t>3</a:t>
            </a:r>
            <a:r>
              <a:rPr lang="en-US" sz="3600" dirty="0" smtClean="0"/>
              <a:t>=200). </a:t>
            </a:r>
            <a:endParaRPr lang="en-US" sz="3600" dirty="0"/>
          </a:p>
        </p:txBody>
      </p:sp>
    </p:spTree>
    <p:extLst>
      <p:ext uri="{BB962C8B-B14F-4D97-AF65-F5344CB8AC3E}">
        <p14:creationId xmlns:p14="http://schemas.microsoft.com/office/powerpoint/2010/main" val="17542845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Contd..</a:t>
            </a:r>
            <a:endParaRPr lang="en-US" dirty="0"/>
          </a:p>
        </p:txBody>
      </p:sp>
      <p:sp>
        <p:nvSpPr>
          <p:cNvPr id="5" name="Content Placeholder 4"/>
          <p:cNvSpPr>
            <a:spLocks noGrp="1"/>
          </p:cNvSpPr>
          <p:nvPr>
            <p:ph idx="1"/>
          </p:nvPr>
        </p:nvSpPr>
        <p:spPr>
          <a:xfrm>
            <a:off x="165100" y="2011568"/>
            <a:ext cx="9793129" cy="5348082"/>
          </a:xfrm>
        </p:spPr>
        <p:txBody>
          <a:bodyPr>
            <a:normAutofit/>
          </a:bodyPr>
          <a:lstStyle/>
          <a:p>
            <a:r>
              <a:rPr lang="en-US" dirty="0" smtClean="0"/>
              <a:t>Check whether the following task set is schedulable under RMA. If schedulable then show how these tasks can be scheduled.</a:t>
            </a:r>
          </a:p>
          <a:p>
            <a:endParaRPr lang="en-US" dirty="0" smtClean="0"/>
          </a:p>
          <a:p>
            <a:endParaRPr lang="en-US" dirty="0"/>
          </a:p>
          <a:p>
            <a:endParaRPr lang="en-US" dirty="0" smtClean="0"/>
          </a:p>
          <a:p>
            <a:endParaRPr lang="en-US" dirty="0"/>
          </a:p>
          <a:p>
            <a:endParaRPr lang="en-US" dirty="0" smtClean="0"/>
          </a:p>
          <a:p>
            <a:r>
              <a:rPr lang="en-US" dirty="0" smtClean="0"/>
              <a:t>First check total CPU utilization Sum of </a:t>
            </a:r>
            <a:r>
              <a:rPr lang="en-US" dirty="0" err="1" smtClean="0"/>
              <a:t>ui</a:t>
            </a:r>
            <a:r>
              <a:rPr lang="en-US" dirty="0" smtClean="0"/>
              <a:t> = </a:t>
            </a:r>
            <a:r>
              <a:rPr lang="en-US" dirty="0" err="1" smtClean="0"/>
              <a:t>ei</a:t>
            </a:r>
            <a:r>
              <a:rPr lang="en-US" dirty="0" smtClean="0"/>
              <a:t>/pi = 3/20+2/5+2/10 = 0.75 &lt;1 </a:t>
            </a:r>
            <a:r>
              <a:rPr lang="en-US" dirty="0" smtClean="0">
                <a:sym typeface="Wingdings" panose="05000000000000000000" pitchFamily="2" charset="2"/>
              </a:rPr>
              <a:t> necessary condition satisfied.</a:t>
            </a:r>
            <a:endParaRPr lang="en-US" dirty="0" smtClean="0"/>
          </a:p>
          <a:p>
            <a:r>
              <a:rPr lang="en-US" dirty="0" smtClean="0"/>
              <a:t>Maximum achievable utilization i.e. 3(2</a:t>
            </a:r>
            <a:r>
              <a:rPr lang="en-US" baseline="30000" dirty="0"/>
              <a:t>1/3</a:t>
            </a:r>
            <a:r>
              <a:rPr lang="en-US" dirty="0" smtClean="0"/>
              <a:t> – 1) = 0.77</a:t>
            </a:r>
          </a:p>
          <a:p>
            <a:r>
              <a:rPr lang="en-US" dirty="0" smtClean="0"/>
              <a:t> Liu and </a:t>
            </a:r>
            <a:r>
              <a:rPr lang="en-US" dirty="0" err="1" smtClean="0"/>
              <a:t>LayLand</a:t>
            </a:r>
            <a:r>
              <a:rPr lang="en-US" dirty="0" smtClean="0"/>
              <a:t> condition -&gt; 0.75 &lt; 0.77. This means that sufficient condition for RMA is satisfied. Hence task set is RMA schedulable.</a:t>
            </a:r>
          </a:p>
          <a:p>
            <a:endParaRPr lang="en-US" dirty="0" smtClean="0"/>
          </a:p>
          <a:p>
            <a:endParaRPr lang="en-US" dirty="0"/>
          </a:p>
          <a:p>
            <a:endParaRPr lang="en-US" dirty="0" smtClean="0"/>
          </a:p>
          <a:p>
            <a:endParaRPr lang="en-US" dirty="0"/>
          </a:p>
        </p:txBody>
      </p:sp>
      <p:pic>
        <p:nvPicPr>
          <p:cNvPr id="6" name="Picture 5"/>
          <p:cNvPicPr>
            <a:picLocks noChangeAspect="1"/>
          </p:cNvPicPr>
          <p:nvPr/>
        </p:nvPicPr>
        <p:blipFill>
          <a:blip r:embed="rId4"/>
          <a:stretch>
            <a:fillRect/>
          </a:stretch>
        </p:blipFill>
        <p:spPr>
          <a:xfrm>
            <a:off x="1015116" y="2863850"/>
            <a:ext cx="8663167" cy="1981372"/>
          </a:xfrm>
          <a:prstGeom prst="rect">
            <a:avLst/>
          </a:prstGeom>
        </p:spPr>
      </p:pic>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21236462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7554"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on </a:t>
            </a:r>
            <a:r>
              <a:rPr lang="en-US" dirty="0" smtClean="0"/>
              <a:t>RM</a:t>
            </a:r>
            <a:r>
              <a:rPr lang="en-US" dirty="0" smtClean="0"/>
              <a:t> </a:t>
            </a:r>
            <a:r>
              <a:rPr lang="en-US" dirty="0" smtClean="0"/>
              <a:t>scheduling</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146629182"/>
              </p:ext>
            </p:extLst>
          </p:nvPr>
        </p:nvGraphicFramePr>
        <p:xfrm>
          <a:off x="732563" y="1720850"/>
          <a:ext cx="6917532" cy="1483360"/>
        </p:xfrm>
        <a:graphic>
          <a:graphicData uri="http://schemas.openxmlformats.org/drawingml/2006/table">
            <a:tbl>
              <a:tblPr firstRow="1" bandRow="1">
                <a:tableStyleId>{5C22544A-7EE6-4342-B048-85BDC9FD1C3A}</a:tableStyleId>
              </a:tblPr>
              <a:tblGrid>
                <a:gridCol w="2305844"/>
                <a:gridCol w="2305844"/>
                <a:gridCol w="2305844"/>
              </a:tblGrid>
              <a:tr h="370840">
                <a:tc>
                  <a:txBody>
                    <a:bodyPr/>
                    <a:lstStyle/>
                    <a:p>
                      <a:r>
                        <a:rPr lang="en-US" dirty="0" smtClean="0"/>
                        <a:t>Task</a:t>
                      </a:r>
                      <a:endParaRPr lang="en-US" dirty="0"/>
                    </a:p>
                  </a:txBody>
                  <a:tcPr/>
                </a:tc>
                <a:tc>
                  <a:txBody>
                    <a:bodyPr/>
                    <a:lstStyle/>
                    <a:p>
                      <a:r>
                        <a:rPr lang="en-US" dirty="0" smtClean="0"/>
                        <a:t>Execution Time</a:t>
                      </a:r>
                      <a:endParaRPr lang="en-US" dirty="0"/>
                    </a:p>
                  </a:txBody>
                  <a:tcPr/>
                </a:tc>
                <a:tc>
                  <a:txBody>
                    <a:bodyPr/>
                    <a:lstStyle/>
                    <a:p>
                      <a:r>
                        <a:rPr lang="en-US" dirty="0" smtClean="0"/>
                        <a:t>period</a:t>
                      </a:r>
                      <a:endParaRPr lang="en-US" dirty="0"/>
                    </a:p>
                  </a:txBody>
                  <a:tcPr/>
                </a:tc>
              </a:tr>
              <a:tr h="370840">
                <a:tc>
                  <a:txBody>
                    <a:bodyPr/>
                    <a:lstStyle/>
                    <a:p>
                      <a:r>
                        <a:rPr lang="en-US" dirty="0" smtClean="0"/>
                        <a:t>T1</a:t>
                      </a:r>
                      <a:endParaRPr lang="en-US" dirty="0"/>
                    </a:p>
                  </a:txBody>
                  <a:tcPr/>
                </a:tc>
                <a:tc>
                  <a:txBody>
                    <a:bodyPr/>
                    <a:lstStyle/>
                    <a:p>
                      <a:r>
                        <a:rPr lang="en-US" dirty="0" smtClean="0"/>
                        <a:t>3</a:t>
                      </a:r>
                      <a:endParaRPr lang="en-US" dirty="0"/>
                    </a:p>
                  </a:txBody>
                  <a:tcPr/>
                </a:tc>
                <a:tc>
                  <a:txBody>
                    <a:bodyPr/>
                    <a:lstStyle/>
                    <a:p>
                      <a:r>
                        <a:rPr lang="en-US" dirty="0" smtClean="0"/>
                        <a:t>20</a:t>
                      </a:r>
                      <a:endParaRPr lang="en-US" dirty="0"/>
                    </a:p>
                  </a:txBody>
                  <a:tcPr/>
                </a:tc>
              </a:tr>
              <a:tr h="370840">
                <a:tc>
                  <a:txBody>
                    <a:bodyPr/>
                    <a:lstStyle/>
                    <a:p>
                      <a:r>
                        <a:rPr lang="en-US" dirty="0" smtClean="0"/>
                        <a:t>T2</a:t>
                      </a:r>
                      <a:endParaRPr lang="en-US" dirty="0"/>
                    </a:p>
                  </a:txBody>
                  <a:tcPr/>
                </a:tc>
                <a:tc>
                  <a:txBody>
                    <a:bodyPr/>
                    <a:lstStyle/>
                    <a:p>
                      <a:r>
                        <a:rPr lang="en-US" dirty="0" smtClean="0"/>
                        <a:t>2</a:t>
                      </a:r>
                      <a:endParaRPr lang="en-US" dirty="0"/>
                    </a:p>
                  </a:txBody>
                  <a:tcPr/>
                </a:tc>
                <a:tc>
                  <a:txBody>
                    <a:bodyPr/>
                    <a:lstStyle/>
                    <a:p>
                      <a:r>
                        <a:rPr lang="en-US" dirty="0" smtClean="0"/>
                        <a:t>5</a:t>
                      </a:r>
                      <a:endParaRPr lang="en-US" dirty="0"/>
                    </a:p>
                  </a:txBody>
                  <a:tcPr/>
                </a:tc>
              </a:tr>
              <a:tr h="370840">
                <a:tc>
                  <a:txBody>
                    <a:bodyPr/>
                    <a:lstStyle/>
                    <a:p>
                      <a:r>
                        <a:rPr lang="en-US" dirty="0" smtClean="0"/>
                        <a:t>T3</a:t>
                      </a:r>
                      <a:endParaRPr lang="en-US" dirty="0"/>
                    </a:p>
                  </a:txBody>
                  <a:tcPr/>
                </a:tc>
                <a:tc>
                  <a:txBody>
                    <a:bodyPr/>
                    <a:lstStyle/>
                    <a:p>
                      <a:r>
                        <a:rPr lang="en-US" dirty="0" smtClean="0"/>
                        <a:t>2</a:t>
                      </a:r>
                      <a:endParaRPr lang="en-US" dirty="0"/>
                    </a:p>
                  </a:txBody>
                  <a:tcPr/>
                </a:tc>
                <a:tc>
                  <a:txBody>
                    <a:bodyPr/>
                    <a:lstStyle/>
                    <a:p>
                      <a:r>
                        <a:rPr lang="en-US" dirty="0" smtClean="0"/>
                        <a:t>10</a:t>
                      </a:r>
                      <a:endParaRPr lang="en-US" dirty="0"/>
                    </a:p>
                  </a:txBody>
                  <a:tcPr/>
                </a:tc>
              </a:tr>
            </a:tbl>
          </a:graphicData>
        </a:graphic>
      </p:graphicFrame>
      <p:sp>
        <p:nvSpPr>
          <p:cNvPr id="5" name="TextBox 4"/>
          <p:cNvSpPr txBox="1"/>
          <p:nvPr/>
        </p:nvSpPr>
        <p:spPr>
          <a:xfrm>
            <a:off x="7977762" y="371339"/>
            <a:ext cx="2133600" cy="3416320"/>
          </a:xfrm>
          <a:prstGeom prst="rect">
            <a:avLst/>
          </a:prstGeom>
          <a:noFill/>
        </p:spPr>
        <p:txBody>
          <a:bodyPr wrap="square" rtlCol="0">
            <a:spAutoFit/>
          </a:bodyPr>
          <a:lstStyle/>
          <a:p>
            <a:endParaRPr lang="en-US" dirty="0"/>
          </a:p>
          <a:p>
            <a:r>
              <a:rPr lang="en-US" dirty="0" smtClean="0"/>
              <a:t>Two points :</a:t>
            </a:r>
          </a:p>
          <a:p>
            <a:pPr marL="342900" indent="-342900">
              <a:buAutoNum type="arabicPeriod"/>
            </a:pPr>
            <a:r>
              <a:rPr lang="en-US" dirty="0" smtClean="0"/>
              <a:t>How much scheduling time required = LCM(20,5,10) = 20 units</a:t>
            </a:r>
          </a:p>
          <a:p>
            <a:pPr marL="342900" indent="-342900">
              <a:buAutoNum type="arabicPeriod"/>
            </a:pPr>
            <a:r>
              <a:rPr lang="en-US" dirty="0" smtClean="0"/>
              <a:t>Which is the Highest priority task based on least period -&gt;&gt; T2 &gt; T3 &gt; T1 </a:t>
            </a:r>
            <a:endParaRPr lang="en-US" dirty="0"/>
          </a:p>
        </p:txBody>
      </p:sp>
      <p:cxnSp>
        <p:nvCxnSpPr>
          <p:cNvPr id="7" name="Straight Connector 6"/>
          <p:cNvCxnSpPr/>
          <p:nvPr/>
        </p:nvCxnSpPr>
        <p:spPr>
          <a:xfrm>
            <a:off x="735171" y="40830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35170" y="47688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735170" y="5454650"/>
            <a:ext cx="89549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735170" y="6673850"/>
            <a:ext cx="8954929"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21274" y="3898384"/>
            <a:ext cx="413896" cy="369332"/>
          </a:xfrm>
          <a:prstGeom prst="rect">
            <a:avLst/>
          </a:prstGeom>
          <a:noFill/>
        </p:spPr>
        <p:txBody>
          <a:bodyPr wrap="none" rtlCol="0">
            <a:spAutoFit/>
          </a:bodyPr>
          <a:lstStyle/>
          <a:p>
            <a:r>
              <a:rPr lang="en-US" dirty="0" smtClean="0"/>
              <a:t>T1</a:t>
            </a:r>
            <a:endParaRPr lang="en-US" dirty="0"/>
          </a:p>
        </p:txBody>
      </p:sp>
      <p:sp>
        <p:nvSpPr>
          <p:cNvPr id="12" name="TextBox 11"/>
          <p:cNvSpPr txBox="1"/>
          <p:nvPr/>
        </p:nvSpPr>
        <p:spPr>
          <a:xfrm>
            <a:off x="321274" y="4557753"/>
            <a:ext cx="413896" cy="369332"/>
          </a:xfrm>
          <a:prstGeom prst="rect">
            <a:avLst/>
          </a:prstGeom>
          <a:noFill/>
        </p:spPr>
        <p:txBody>
          <a:bodyPr wrap="none" rtlCol="0">
            <a:spAutoFit/>
          </a:bodyPr>
          <a:lstStyle/>
          <a:p>
            <a:r>
              <a:rPr lang="en-US" dirty="0" smtClean="0"/>
              <a:t>T2</a:t>
            </a:r>
            <a:endParaRPr lang="en-US" dirty="0"/>
          </a:p>
        </p:txBody>
      </p:sp>
      <p:sp>
        <p:nvSpPr>
          <p:cNvPr id="13" name="TextBox 12"/>
          <p:cNvSpPr txBox="1"/>
          <p:nvPr/>
        </p:nvSpPr>
        <p:spPr>
          <a:xfrm>
            <a:off x="321274" y="5269985"/>
            <a:ext cx="413896" cy="369332"/>
          </a:xfrm>
          <a:prstGeom prst="rect">
            <a:avLst/>
          </a:prstGeom>
          <a:noFill/>
        </p:spPr>
        <p:txBody>
          <a:bodyPr wrap="none" rtlCol="0">
            <a:spAutoFit/>
          </a:bodyPr>
          <a:lstStyle/>
          <a:p>
            <a:r>
              <a:rPr lang="en-US" dirty="0" smtClean="0"/>
              <a:t>T3</a:t>
            </a:r>
            <a:endParaRPr lang="en-US" dirty="0"/>
          </a:p>
        </p:txBody>
      </p:sp>
      <p:cxnSp>
        <p:nvCxnSpPr>
          <p:cNvPr id="17" name="Straight Connector 16"/>
          <p:cNvCxnSpPr/>
          <p:nvPr/>
        </p:nvCxnSpPr>
        <p:spPr>
          <a:xfrm>
            <a:off x="8089900" y="5394073"/>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374900" y="461645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279900" y="4620926"/>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199191" y="4635916"/>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8089900" y="4635916"/>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1460500" y="3702050"/>
            <a:ext cx="1752600" cy="369332"/>
          </a:xfrm>
          <a:prstGeom prst="rect">
            <a:avLst/>
          </a:prstGeom>
          <a:noFill/>
        </p:spPr>
        <p:txBody>
          <a:bodyPr wrap="square" rtlCol="0">
            <a:spAutoFit/>
          </a:bodyPr>
          <a:lstStyle/>
          <a:p>
            <a:r>
              <a:rPr lang="en-US" dirty="0" smtClean="0">
                <a:solidFill>
                  <a:srgbClr val="FF0000"/>
                </a:solidFill>
              </a:rPr>
              <a:t>   </a:t>
            </a:r>
            <a:r>
              <a:rPr lang="en-US" dirty="0" smtClean="0">
                <a:solidFill>
                  <a:schemeClr val="accent1">
                    <a:lumMod val="50000"/>
                  </a:schemeClr>
                </a:solidFill>
              </a:rPr>
              <a:t>3 units          </a:t>
            </a:r>
            <a:endParaRPr lang="en-US" dirty="0">
              <a:solidFill>
                <a:srgbClr val="FF0000"/>
              </a:solidFill>
            </a:endParaRPr>
          </a:p>
        </p:txBody>
      </p:sp>
      <p:sp>
        <p:nvSpPr>
          <p:cNvPr id="35" name="TextBox 34"/>
          <p:cNvSpPr txBox="1"/>
          <p:nvPr/>
        </p:nvSpPr>
        <p:spPr>
          <a:xfrm>
            <a:off x="1777635" y="4300786"/>
            <a:ext cx="7912464" cy="369332"/>
          </a:xfrm>
          <a:prstGeom prst="rect">
            <a:avLst/>
          </a:prstGeom>
          <a:noFill/>
        </p:spPr>
        <p:txBody>
          <a:bodyPr wrap="square" rtlCol="0">
            <a:spAutoFit/>
          </a:bodyPr>
          <a:lstStyle/>
          <a:p>
            <a:r>
              <a:rPr lang="en-US" dirty="0">
                <a:solidFill>
                  <a:srgbClr val="FF0000"/>
                </a:solidFill>
              </a:rPr>
              <a:t> </a:t>
            </a:r>
            <a:r>
              <a:rPr lang="en-US" dirty="0" smtClean="0">
                <a:solidFill>
                  <a:srgbClr val="FF0000"/>
                </a:solidFill>
              </a:rPr>
              <a:t> </a:t>
            </a:r>
            <a:r>
              <a:rPr lang="en-US" dirty="0" smtClean="0"/>
              <a:t>      </a:t>
            </a:r>
            <a:r>
              <a:rPr lang="en-US" dirty="0" smtClean="0"/>
              <a:t>5                            </a:t>
            </a:r>
            <a:r>
              <a:rPr lang="en-US" dirty="0">
                <a:solidFill>
                  <a:srgbClr val="FF0000"/>
                </a:solidFill>
              </a:rPr>
              <a:t> </a:t>
            </a:r>
            <a:r>
              <a:rPr lang="en-US" dirty="0" smtClean="0">
                <a:solidFill>
                  <a:srgbClr val="FF0000"/>
                </a:solidFill>
              </a:rPr>
              <a:t>  </a:t>
            </a:r>
            <a:r>
              <a:rPr lang="en-US" dirty="0" smtClean="0"/>
              <a:t>   </a:t>
            </a:r>
            <a:r>
              <a:rPr lang="en-US" dirty="0" smtClean="0"/>
              <a:t>10                  </a:t>
            </a:r>
            <a:r>
              <a:rPr lang="en-US" dirty="0" smtClean="0"/>
              <a:t>        </a:t>
            </a:r>
            <a:r>
              <a:rPr lang="en-US" dirty="0" smtClean="0">
                <a:solidFill>
                  <a:srgbClr val="FF0000"/>
                </a:solidFill>
              </a:rPr>
              <a:t> </a:t>
            </a:r>
            <a:r>
              <a:rPr lang="en-US" dirty="0" smtClean="0"/>
              <a:t>     15                                  20                </a:t>
            </a:r>
            <a:endParaRPr lang="en-US" dirty="0"/>
          </a:p>
        </p:txBody>
      </p:sp>
      <p:cxnSp>
        <p:nvCxnSpPr>
          <p:cNvPr id="36" name="Straight Connector 35"/>
          <p:cNvCxnSpPr/>
          <p:nvPr/>
        </p:nvCxnSpPr>
        <p:spPr>
          <a:xfrm>
            <a:off x="8094494" y="3995986"/>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7977761" y="3643990"/>
            <a:ext cx="609600" cy="369332"/>
          </a:xfrm>
          <a:prstGeom prst="rect">
            <a:avLst/>
          </a:prstGeom>
          <a:noFill/>
        </p:spPr>
        <p:txBody>
          <a:bodyPr wrap="square" rtlCol="0">
            <a:spAutoFit/>
          </a:bodyPr>
          <a:lstStyle/>
          <a:p>
            <a:r>
              <a:rPr lang="en-US" dirty="0" smtClean="0"/>
              <a:t>20</a:t>
            </a:r>
            <a:endParaRPr lang="en-US" dirty="0"/>
          </a:p>
        </p:txBody>
      </p:sp>
      <p:sp>
        <p:nvSpPr>
          <p:cNvPr id="40" name="TextBox 39"/>
          <p:cNvSpPr txBox="1"/>
          <p:nvPr/>
        </p:nvSpPr>
        <p:spPr>
          <a:xfrm>
            <a:off x="1777635" y="5143736"/>
            <a:ext cx="7912464" cy="369332"/>
          </a:xfrm>
          <a:prstGeom prst="rect">
            <a:avLst/>
          </a:prstGeom>
          <a:noFill/>
        </p:spPr>
        <p:txBody>
          <a:bodyPr wrap="square" rtlCol="0">
            <a:spAutoFit/>
          </a:bodyPr>
          <a:lstStyle/>
          <a:p>
            <a:r>
              <a:rPr lang="en-US" dirty="0" smtClean="0"/>
              <a:t>                                  </a:t>
            </a:r>
            <a:r>
              <a:rPr lang="en-US" dirty="0">
                <a:solidFill>
                  <a:srgbClr val="FF0000"/>
                </a:solidFill>
              </a:rPr>
              <a:t> </a:t>
            </a:r>
            <a:r>
              <a:rPr lang="en-US" dirty="0" smtClean="0">
                <a:solidFill>
                  <a:srgbClr val="FF0000"/>
                </a:solidFill>
              </a:rPr>
              <a:t> </a:t>
            </a:r>
            <a:r>
              <a:rPr lang="en-US" dirty="0" smtClean="0"/>
              <a:t>       </a:t>
            </a:r>
            <a:r>
              <a:rPr lang="en-US" dirty="0" smtClean="0"/>
              <a:t>10                                                          </a:t>
            </a:r>
            <a:r>
              <a:rPr lang="en-US" dirty="0" smtClean="0"/>
              <a:t>            </a:t>
            </a:r>
            <a:r>
              <a:rPr lang="en-US" dirty="0" smtClean="0"/>
              <a:t>20                </a:t>
            </a:r>
            <a:endParaRPr lang="en-US" dirty="0"/>
          </a:p>
        </p:txBody>
      </p:sp>
      <p:cxnSp>
        <p:nvCxnSpPr>
          <p:cNvPr id="41" name="Straight Connector 40"/>
          <p:cNvCxnSpPr/>
          <p:nvPr/>
        </p:nvCxnSpPr>
        <p:spPr>
          <a:xfrm>
            <a:off x="4279900" y="5462662"/>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546100" y="6064250"/>
            <a:ext cx="71887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4" name="Rectangle 43"/>
          <p:cNvSpPr/>
          <p:nvPr/>
        </p:nvSpPr>
        <p:spPr>
          <a:xfrm>
            <a:off x="1155700" y="6064250"/>
            <a:ext cx="760001"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45" name="Rectangle 44"/>
          <p:cNvSpPr/>
          <p:nvPr/>
        </p:nvSpPr>
        <p:spPr>
          <a:xfrm>
            <a:off x="1842179" y="6064250"/>
            <a:ext cx="5334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T1</a:t>
            </a:r>
            <a:endParaRPr lang="en-US" dirty="0"/>
          </a:p>
        </p:txBody>
      </p:sp>
      <p:sp>
        <p:nvSpPr>
          <p:cNvPr id="46" name="Rectangle 45"/>
          <p:cNvSpPr/>
          <p:nvPr/>
        </p:nvSpPr>
        <p:spPr>
          <a:xfrm>
            <a:off x="2375579" y="6077814"/>
            <a:ext cx="662531"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47" name="Rectangle 46"/>
          <p:cNvSpPr/>
          <p:nvPr/>
        </p:nvSpPr>
        <p:spPr>
          <a:xfrm>
            <a:off x="3014685" y="6064250"/>
            <a:ext cx="620432"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T1</a:t>
            </a:r>
            <a:endParaRPr lang="en-US" dirty="0"/>
          </a:p>
        </p:txBody>
      </p:sp>
      <p:sp>
        <p:nvSpPr>
          <p:cNvPr id="49" name="Rectangle 48"/>
          <p:cNvSpPr/>
          <p:nvPr/>
        </p:nvSpPr>
        <p:spPr>
          <a:xfrm>
            <a:off x="4244393" y="6039037"/>
            <a:ext cx="78410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50" name="Rectangle 49"/>
          <p:cNvSpPr/>
          <p:nvPr/>
        </p:nvSpPr>
        <p:spPr>
          <a:xfrm>
            <a:off x="5004400" y="6039037"/>
            <a:ext cx="609599" cy="6483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T3</a:t>
            </a:r>
            <a:endParaRPr lang="en-US" dirty="0"/>
          </a:p>
        </p:txBody>
      </p:sp>
      <p:sp>
        <p:nvSpPr>
          <p:cNvPr id="52" name="TextBox 51"/>
          <p:cNvSpPr txBox="1"/>
          <p:nvPr/>
        </p:nvSpPr>
        <p:spPr>
          <a:xfrm>
            <a:off x="698501" y="4485452"/>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3" name="TextBox 52"/>
          <p:cNvSpPr txBox="1"/>
          <p:nvPr/>
        </p:nvSpPr>
        <p:spPr>
          <a:xfrm>
            <a:off x="741947" y="5132897"/>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1" name="Rectangle 50"/>
          <p:cNvSpPr/>
          <p:nvPr/>
        </p:nvSpPr>
        <p:spPr>
          <a:xfrm>
            <a:off x="6126013" y="6077814"/>
            <a:ext cx="784106"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T2</a:t>
            </a:r>
            <a:endParaRPr lang="en-US" dirty="0"/>
          </a:p>
        </p:txBody>
      </p:sp>
      <p:sp>
        <p:nvSpPr>
          <p:cNvPr id="55" name="TextBox 54"/>
          <p:cNvSpPr txBox="1"/>
          <p:nvPr/>
        </p:nvSpPr>
        <p:spPr>
          <a:xfrm>
            <a:off x="2933781" y="4444408"/>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6" name="TextBox 55"/>
          <p:cNvSpPr txBox="1"/>
          <p:nvPr/>
        </p:nvSpPr>
        <p:spPr>
          <a:xfrm>
            <a:off x="4838780" y="4424354"/>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7" name="TextBox 56"/>
          <p:cNvSpPr txBox="1"/>
          <p:nvPr/>
        </p:nvSpPr>
        <p:spPr>
          <a:xfrm>
            <a:off x="6807646" y="4424354"/>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8" name="TextBox 57"/>
          <p:cNvSpPr txBox="1"/>
          <p:nvPr/>
        </p:nvSpPr>
        <p:spPr>
          <a:xfrm>
            <a:off x="5417132" y="5121938"/>
            <a:ext cx="1066799" cy="369332"/>
          </a:xfrm>
          <a:prstGeom prst="rect">
            <a:avLst/>
          </a:prstGeom>
          <a:noFill/>
        </p:spPr>
        <p:txBody>
          <a:bodyPr wrap="square" rtlCol="0">
            <a:spAutoFit/>
          </a:bodyPr>
          <a:lstStyle/>
          <a:p>
            <a:r>
              <a:rPr lang="en-US" dirty="0" smtClean="0">
                <a:solidFill>
                  <a:schemeClr val="accent1">
                    <a:lumMod val="50000"/>
                  </a:schemeClr>
                </a:solidFill>
              </a:rPr>
              <a:t>2 units</a:t>
            </a:r>
            <a:endParaRPr lang="en-US" dirty="0">
              <a:solidFill>
                <a:schemeClr val="accent1">
                  <a:lumMod val="50000"/>
                </a:schemeClr>
              </a:solidFill>
            </a:endParaRPr>
          </a:p>
        </p:txBody>
      </p:sp>
      <p:sp>
        <p:nvSpPr>
          <p:cNvPr id="59" name="TextBox 58"/>
          <p:cNvSpPr txBox="1"/>
          <p:nvPr/>
        </p:nvSpPr>
        <p:spPr>
          <a:xfrm>
            <a:off x="356278" y="6729451"/>
            <a:ext cx="8952821" cy="369332"/>
          </a:xfrm>
          <a:prstGeom prst="rect">
            <a:avLst/>
          </a:prstGeom>
          <a:noFill/>
        </p:spPr>
        <p:txBody>
          <a:bodyPr wrap="square" rtlCol="0">
            <a:spAutoFit/>
          </a:bodyPr>
          <a:lstStyle/>
          <a:p>
            <a:r>
              <a:rPr lang="en-US" dirty="0" smtClean="0">
                <a:solidFill>
                  <a:srgbClr val="FF0000"/>
                </a:solidFill>
              </a:rPr>
              <a:t>  </a:t>
            </a:r>
            <a:r>
              <a:rPr lang="en-US" dirty="0" smtClean="0">
                <a:solidFill>
                  <a:srgbClr val="FF0000"/>
                </a:solidFill>
              </a:rPr>
              <a:t>0        2           4        5          7         9         10         12       14       15           17      </a:t>
            </a:r>
            <a:r>
              <a:rPr lang="en-US" dirty="0" smtClean="0">
                <a:solidFill>
                  <a:schemeClr val="accent1">
                    <a:lumMod val="50000"/>
                  </a:schemeClr>
                </a:solidFill>
              </a:rPr>
              <a:t>          </a:t>
            </a:r>
            <a:endParaRPr lang="en-US" dirty="0">
              <a:solidFill>
                <a:srgbClr val="FF0000"/>
              </a:solidFill>
            </a:endParaRPr>
          </a:p>
        </p:txBody>
      </p:sp>
      <p:pic>
        <p:nvPicPr>
          <p:cNvPr id="1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12996781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022" fill="hold"/>
                                        <p:tgtEl>
                                          <p:spTgt spid="14"/>
                                        </p:tgtEl>
                                      </p:cBhvr>
                                    </p:cmd>
                                  </p:childTnLst>
                                </p:cTn>
                              </p:par>
                            </p:childTnLst>
                          </p:cTn>
                        </p:par>
                      </p:childTnLst>
                    </p:cTn>
                  </p:par>
                </p:childTnLst>
              </p:cTn>
              <p:nextCondLst>
                <p:cond evt="onClick" delay="0">
                  <p:tgtEl>
                    <p:spTgt spid="14"/>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6A8F95-B1F1-488F-8318-C1AA510CCBFF}"/>
              </a:ext>
            </a:extLst>
          </p:cNvPr>
          <p:cNvSpPr>
            <a:spLocks noGrp="1"/>
          </p:cNvSpPr>
          <p:nvPr>
            <p:ph type="title"/>
          </p:nvPr>
        </p:nvSpPr>
        <p:spPr>
          <a:xfrm>
            <a:off x="122382" y="120650"/>
            <a:ext cx="8552179" cy="492443"/>
          </a:xfrm>
        </p:spPr>
        <p:txBody>
          <a:bodyPr/>
          <a:lstStyle/>
          <a:p>
            <a:r>
              <a:rPr lang="en-US" sz="3200" i="1" dirty="0">
                <a:latin typeface="Times New Roman" panose="02020603050405020304" pitchFamily="18" charset="0"/>
                <a:cs typeface="Times New Roman" panose="02020603050405020304" pitchFamily="18" charset="0"/>
              </a:rPr>
              <a:t>Task Characteristics</a:t>
            </a:r>
            <a:endParaRPr lang="en-US" sz="32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xmlns="" id="{113BEB07-2C49-4157-AA24-15EF640D0908}"/>
              </a:ext>
            </a:extLst>
          </p:cNvPr>
          <p:cNvSpPr>
            <a:spLocks noGrp="1"/>
          </p:cNvSpPr>
          <p:nvPr>
            <p:ph type="body" idx="1"/>
          </p:nvPr>
        </p:nvSpPr>
        <p:spPr>
          <a:xfrm>
            <a:off x="317500" y="787876"/>
            <a:ext cx="10058400" cy="6647974"/>
          </a:xfrm>
        </p:spPr>
        <p:txBody>
          <a:bodyPr/>
          <a:lstStyle/>
          <a:p>
            <a:pPr algn="just"/>
            <a:r>
              <a:rPr lang="en-US" b="1" dirty="0"/>
              <a:t>Each task, </a:t>
            </a:r>
            <a:r>
              <a:rPr lang="en-US" b="1" dirty="0" err="1"/>
              <a:t>τ</a:t>
            </a:r>
            <a:r>
              <a:rPr lang="en-US" b="1" baseline="-25000" dirty="0" err="1"/>
              <a:t>i</a:t>
            </a:r>
            <a:r>
              <a:rPr lang="en-US" b="1" dirty="0"/>
              <a:t> , is typically characterized by the following parameters:</a:t>
            </a:r>
          </a:p>
          <a:p>
            <a:pPr algn="just"/>
            <a:endParaRPr lang="en-US" b="1" dirty="0"/>
          </a:p>
          <a:p>
            <a:pPr marL="342900" indent="-342900" algn="just">
              <a:buFont typeface="Wingdings" panose="05000000000000000000" pitchFamily="2" charset="2"/>
              <a:buChar char="Ø"/>
            </a:pPr>
            <a:r>
              <a:rPr lang="en-US" b="1" dirty="0"/>
              <a:t>Precedence Constraints:</a:t>
            </a:r>
            <a:r>
              <a:rPr lang="en-US" dirty="0"/>
              <a:t> Specify if any task(s) needs to precede other tasks.</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Release or Arrival Time </a:t>
            </a:r>
            <a:r>
              <a:rPr lang="en-US" b="1" dirty="0" err="1"/>
              <a:t>r</a:t>
            </a:r>
            <a:r>
              <a:rPr lang="en-US" b="1" baseline="-25000" dirty="0" err="1"/>
              <a:t>i,</a:t>
            </a:r>
            <a:r>
              <a:rPr lang="en-US" baseline="-25000" dirty="0" err="1"/>
              <a:t>j</a:t>
            </a:r>
            <a:r>
              <a:rPr lang="en-US" dirty="0"/>
              <a:t> The release time of the </a:t>
            </a:r>
            <a:r>
              <a:rPr lang="en-US" dirty="0" err="1"/>
              <a:t>j</a:t>
            </a:r>
            <a:r>
              <a:rPr lang="en-US" baseline="30000" dirty="0" err="1"/>
              <a:t>th</a:t>
            </a:r>
            <a:r>
              <a:rPr lang="en-US" dirty="0"/>
              <a:t> instance of task </a:t>
            </a:r>
            <a:r>
              <a:rPr lang="en-US" dirty="0" err="1"/>
              <a:t>τ</a:t>
            </a:r>
            <a:r>
              <a:rPr lang="en-US" baseline="-25000" dirty="0" err="1"/>
              <a:t>i</a:t>
            </a:r>
            <a:r>
              <a:rPr lang="en-US" dirty="0"/>
              <a:t>.</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Phase </a:t>
            </a:r>
            <a:r>
              <a:rPr lang="en-US" b="1" dirty="0" err="1"/>
              <a:t>φ</a:t>
            </a:r>
            <a:r>
              <a:rPr lang="en-US" b="1" baseline="-25000" dirty="0" err="1"/>
              <a:t>i</a:t>
            </a:r>
            <a:r>
              <a:rPr lang="en-US" b="1" dirty="0"/>
              <a:t>: </a:t>
            </a:r>
            <a:r>
              <a:rPr lang="en-US" dirty="0"/>
              <a:t>The release time of the first instant of task </a:t>
            </a:r>
            <a:r>
              <a:rPr lang="en-US" dirty="0" err="1"/>
              <a:t>τ</a:t>
            </a:r>
            <a:r>
              <a:rPr lang="en-US" baseline="-25000" dirty="0" err="1"/>
              <a:t>i</a:t>
            </a:r>
            <a:r>
              <a:rPr lang="en-US" dirty="0"/>
              <a:t> .</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Response Time:</a:t>
            </a:r>
            <a:r>
              <a:rPr lang="en-US" dirty="0"/>
              <a:t> Time span between the task activation and its completion.</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Absolute Deadline d</a:t>
            </a:r>
            <a:r>
              <a:rPr lang="en-US" b="1" baseline="-25000" dirty="0"/>
              <a:t>i</a:t>
            </a:r>
            <a:r>
              <a:rPr lang="en-US" b="1" dirty="0"/>
              <a:t> </a:t>
            </a:r>
            <a:r>
              <a:rPr lang="en-US" dirty="0"/>
              <a:t>The instant by which the task must complete.</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Relative Deadline D</a:t>
            </a:r>
            <a:r>
              <a:rPr lang="en-US" b="1" baseline="-25000" dirty="0"/>
              <a:t>i</a:t>
            </a:r>
            <a:r>
              <a:rPr lang="en-US" dirty="0"/>
              <a:t> The maximum allowable response time of the task.</a:t>
            </a:r>
          </a:p>
          <a:p>
            <a:pPr marL="342900" indent="-342900" algn="just">
              <a:buFont typeface="Wingdings" panose="05000000000000000000" pitchFamily="2" charset="2"/>
              <a:buChar char="Ø"/>
            </a:pPr>
            <a:endParaRPr lang="en-US" dirty="0"/>
          </a:p>
          <a:p>
            <a:pPr marL="342900" indent="-342900" algn="just">
              <a:buFont typeface="Wingdings" panose="05000000000000000000" pitchFamily="2" charset="2"/>
              <a:buChar char="Ø"/>
            </a:pPr>
            <a:r>
              <a:rPr lang="en-US" b="1" dirty="0"/>
              <a:t>Execution Time </a:t>
            </a:r>
            <a:r>
              <a:rPr lang="en-US" b="1" dirty="0" err="1"/>
              <a:t>e</a:t>
            </a:r>
            <a:r>
              <a:rPr lang="en-US" b="1" baseline="-25000" dirty="0" err="1"/>
              <a:t>i</a:t>
            </a:r>
            <a:r>
              <a:rPr lang="en-US" b="1" dirty="0"/>
              <a:t> </a:t>
            </a:r>
            <a:r>
              <a:rPr lang="en-US" dirty="0"/>
              <a:t>The (maximum) amount of time required to complete the execution of a task </a:t>
            </a:r>
            <a:r>
              <a:rPr lang="en-US" i="1" dirty="0" err="1"/>
              <a:t>i</a:t>
            </a:r>
            <a:r>
              <a:rPr lang="en-US" dirty="0"/>
              <a:t> when it executes alone and has all the resources it requires.</a:t>
            </a:r>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87573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78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C70A08F-D391-4001-9793-FC27A04763DB}"/>
              </a:ext>
            </a:extLst>
          </p:cNvPr>
          <p:cNvSpPr>
            <a:spLocks noGrp="1"/>
          </p:cNvSpPr>
          <p:nvPr>
            <p:ph type="title"/>
          </p:nvPr>
        </p:nvSpPr>
        <p:spPr>
          <a:xfrm>
            <a:off x="223636" y="120651"/>
            <a:ext cx="9223058" cy="609600"/>
          </a:xfrm>
        </p:spPr>
        <p:txBody>
          <a:bodyPr>
            <a:normAutofit/>
          </a:bodyPr>
          <a:lstStyle/>
          <a:p>
            <a:r>
              <a:rPr lang="en-US" sz="3158" b="1" dirty="0" smtClean="0"/>
              <a:t>WEIGHTED </a:t>
            </a:r>
            <a:r>
              <a:rPr lang="en-US" sz="3158" b="1" dirty="0"/>
              <a:t>ROUND-ROBIN APPROACH</a:t>
            </a:r>
            <a:endParaRPr lang="en-US" sz="3158" dirty="0"/>
          </a:p>
        </p:txBody>
      </p:sp>
      <p:sp>
        <p:nvSpPr>
          <p:cNvPr id="3" name="Content Placeholder 2">
            <a:extLst>
              <a:ext uri="{FF2B5EF4-FFF2-40B4-BE49-F238E27FC236}">
                <a16:creationId xmlns="" xmlns:a16="http://schemas.microsoft.com/office/drawing/2014/main" id="{2135B78A-995C-4A01-9DF6-66571D02D932}"/>
              </a:ext>
            </a:extLst>
          </p:cNvPr>
          <p:cNvSpPr>
            <a:spLocks noGrp="1"/>
          </p:cNvSpPr>
          <p:nvPr>
            <p:ph idx="1"/>
          </p:nvPr>
        </p:nvSpPr>
        <p:spPr>
          <a:xfrm>
            <a:off x="223636" y="660402"/>
            <a:ext cx="10246129" cy="4839494"/>
          </a:xfrm>
        </p:spPr>
        <p:txBody>
          <a:bodyPr>
            <a:noAutofit/>
          </a:bodyPr>
          <a:lstStyle/>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U</a:t>
            </a:r>
            <a:r>
              <a:rPr lang="en-US" sz="2800" dirty="0" smtClean="0">
                <a:latin typeface="Times New Roman" panose="02020603050405020304" pitchFamily="18" charset="0"/>
                <a:cs typeface="Times New Roman" panose="02020603050405020304" pitchFamily="18" charset="0"/>
              </a:rPr>
              <a:t>sed </a:t>
            </a:r>
            <a:r>
              <a:rPr lang="en-US" sz="2800" dirty="0">
                <a:latin typeface="Times New Roman" panose="02020603050405020304" pitchFamily="18" charset="0"/>
                <a:cs typeface="Times New Roman" panose="02020603050405020304" pitchFamily="18" charset="0"/>
              </a:rPr>
              <a:t>for scheduling time-shared applications</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E</a:t>
            </a:r>
            <a:r>
              <a:rPr lang="en-US" sz="2800" dirty="0" smtClean="0">
                <a:latin typeface="Times New Roman" panose="02020603050405020304" pitchFamily="18" charset="0"/>
                <a:cs typeface="Times New Roman" panose="02020603050405020304" pitchFamily="18" charset="0"/>
              </a:rPr>
              <a:t>very </a:t>
            </a:r>
            <a:r>
              <a:rPr lang="en-US" sz="2800" dirty="0">
                <a:latin typeface="Times New Roman" panose="02020603050405020304" pitchFamily="18" charset="0"/>
                <a:cs typeface="Times New Roman" panose="02020603050405020304" pitchFamily="18" charset="0"/>
              </a:rPr>
              <a:t>job joins a First-in-first-out (FIFO) queue and scheduled when it is ready for execution</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job at the head of the queue executes for one time slice</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If the job does not complete by the end of the time slice, it is preempted and placed at the end of the queue to wait for its next turn. </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E</a:t>
            </a:r>
            <a:r>
              <a:rPr lang="en-US" sz="2800" dirty="0" smtClean="0">
                <a:latin typeface="Times New Roman" panose="02020603050405020304" pitchFamily="18" charset="0"/>
                <a:cs typeface="Times New Roman" panose="02020603050405020304" pitchFamily="18" charset="0"/>
              </a:rPr>
              <a:t>ach </a:t>
            </a:r>
            <a:r>
              <a:rPr lang="en-US" sz="2800" dirty="0">
                <a:latin typeface="Times New Roman" panose="02020603050405020304" pitchFamily="18" charset="0"/>
                <a:cs typeface="Times New Roman" panose="02020603050405020304" pitchFamily="18" charset="0"/>
              </a:rPr>
              <a:t>job gets one time slice </a:t>
            </a:r>
            <a:r>
              <a:rPr lang="en-US" sz="2800" b="1" i="1" u="sng" dirty="0">
                <a:latin typeface="Times New Roman" panose="02020603050405020304" pitchFamily="18" charset="0"/>
                <a:cs typeface="Times New Roman" panose="02020603050405020304" pitchFamily="18" charset="0"/>
              </a:rPr>
              <a:t>every n time slices, that is, every round </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a:t>
            </a:r>
            <a:r>
              <a:rPr lang="en-US" sz="2800" dirty="0" smtClean="0">
                <a:latin typeface="Times New Roman" panose="02020603050405020304" pitchFamily="18" charset="0"/>
                <a:cs typeface="Times New Roman" panose="02020603050405020304" pitchFamily="18" charset="0"/>
              </a:rPr>
              <a:t>he </a:t>
            </a:r>
            <a:r>
              <a:rPr lang="en-US" sz="2800" dirty="0">
                <a:latin typeface="Times New Roman" panose="02020603050405020304" pitchFamily="18" charset="0"/>
                <a:cs typeface="Times New Roman" panose="02020603050405020304" pitchFamily="18" charset="0"/>
              </a:rPr>
              <a:t>weight of a job refers to the fraction of processor time allocated to the job. </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a:t>
            </a:r>
            <a:r>
              <a:rPr lang="en-US" sz="2800" dirty="0" smtClean="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job with weight </a:t>
            </a:r>
            <a:r>
              <a:rPr lang="en-US" sz="2800" i="1" dirty="0" err="1">
                <a:latin typeface="Times New Roman" panose="02020603050405020304" pitchFamily="18" charset="0"/>
                <a:cs typeface="Times New Roman" panose="02020603050405020304" pitchFamily="18" charset="0"/>
              </a:rPr>
              <a:t>wt</a:t>
            </a:r>
            <a:r>
              <a:rPr lang="en-US" sz="2800" i="1"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gets </a:t>
            </a:r>
            <a:r>
              <a:rPr lang="en-US" sz="2800" i="1" dirty="0" err="1">
                <a:latin typeface="Times New Roman" panose="02020603050405020304" pitchFamily="18" charset="0"/>
                <a:cs typeface="Times New Roman" panose="02020603050405020304" pitchFamily="18" charset="0"/>
              </a:rPr>
              <a:t>wt</a:t>
            </a:r>
            <a:r>
              <a:rPr lang="en-US" sz="2800" i="1"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time slices every round</a:t>
            </a:r>
          </a:p>
          <a:p>
            <a:pPr marL="406580" indent="-406580" algn="just">
              <a:lnSpc>
                <a:spcPct val="10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a:t>
            </a:r>
            <a:r>
              <a:rPr lang="en-US" sz="2800" dirty="0" smtClean="0">
                <a:latin typeface="Times New Roman" panose="02020603050405020304" pitchFamily="18" charset="0"/>
                <a:cs typeface="Times New Roman" panose="02020603050405020304" pitchFamily="18" charset="0"/>
              </a:rPr>
              <a:t>he </a:t>
            </a:r>
            <a:r>
              <a:rPr lang="en-US" sz="2800" dirty="0">
                <a:latin typeface="Times New Roman" panose="02020603050405020304" pitchFamily="18" charset="0"/>
                <a:cs typeface="Times New Roman" panose="02020603050405020304" pitchFamily="18" charset="0"/>
              </a:rPr>
              <a:t>length of a round is equal to the sum of the weights of all the ready jobs</a:t>
            </a:r>
            <a:endParaRPr lang="en-US" sz="2800" b="1" i="1" u="sng" dirty="0">
              <a:latin typeface="Times New Roman" panose="02020603050405020304" pitchFamily="18" charset="0"/>
              <a:cs typeface="Times New Roman" panose="02020603050405020304" pitchFamily="18"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extLst>
      <p:ext uri="{BB962C8B-B14F-4D97-AF65-F5344CB8AC3E}">
        <p14:creationId xmlns:p14="http://schemas.microsoft.com/office/powerpoint/2010/main" val="3193833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5" restart="whenNotActive" fill="hold" evtFilter="cancelBubble" nodeType="interactiveSeq">
                <p:stCondLst>
                  <p:cond evt="onClick" delay="0">
                    <p:tgtEl>
                      <p:spTgt spid="4"/>
                    </p:tgtEl>
                  </p:cond>
                </p:stCondLst>
                <p:endSync evt="end" delay="0">
                  <p:rtn val="all"/>
                </p:endSync>
                <p:childTnLst>
                  <p:par>
                    <p:cTn id="36" fill="hold">
                      <p:stCondLst>
                        <p:cond delay="0"/>
                      </p:stCondLst>
                      <p:childTnLst>
                        <p:par>
                          <p:cTn id="37" fill="hold">
                            <p:stCondLst>
                              <p:cond delay="0"/>
                            </p:stCondLst>
                            <p:childTnLst>
                              <p:par>
                                <p:cTn id="38" presetID="1" presetClass="mediacall" presetSubtype="0" fill="hold" nodeType="clickEffect">
                                  <p:stCondLst>
                                    <p:cond delay="0"/>
                                  </p:stCondLst>
                                  <p:childTnLst>
                                    <p:cmd type="call" cmd="playFrom(0.0)">
                                      <p:cBhvr>
                                        <p:cTn id="39" dur="57539" fill="hold"/>
                                        <p:tgtEl>
                                          <p:spTgt spid="4"/>
                                        </p:tgtEl>
                                      </p:cBhvr>
                                    </p:cmd>
                                  </p:childTnLst>
                                </p:cTn>
                              </p:par>
                            </p:childTnLst>
                          </p:cTn>
                        </p:par>
                      </p:childTnLst>
                    </p:cTn>
                  </p:par>
                </p:childTnLst>
              </p:cTn>
              <p:nextCondLst>
                <p:cond evt="onClick" delay="0">
                  <p:tgtEl>
                    <p:spTgt spid="4"/>
                  </p:tgtEl>
                </p:cond>
              </p:nextCondLst>
            </p:seq>
            <p:audio>
              <p:cMediaNode vol="80000">
                <p:cTn id="40"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273050"/>
            <a:ext cx="8552179" cy="615553"/>
          </a:xfrm>
        </p:spPr>
        <p:txBody>
          <a:bodyPr/>
          <a:lstStyle/>
          <a:p>
            <a:r>
              <a:rPr lang="en-US" sz="4000" dirty="0" smtClean="0"/>
              <a:t>Summary</a:t>
            </a:r>
            <a:endParaRPr lang="en-US" sz="4000" dirty="0"/>
          </a:p>
        </p:txBody>
      </p:sp>
      <p:sp>
        <p:nvSpPr>
          <p:cNvPr id="3" name="Text Placeholder 2"/>
          <p:cNvSpPr>
            <a:spLocks noGrp="1"/>
          </p:cNvSpPr>
          <p:nvPr>
            <p:ph type="body" idx="1"/>
          </p:nvPr>
        </p:nvSpPr>
        <p:spPr>
          <a:xfrm>
            <a:off x="165100" y="1035050"/>
            <a:ext cx="10287000" cy="6155531"/>
          </a:xfrm>
        </p:spPr>
        <p:txBody>
          <a:bodyPr/>
          <a:lstStyle/>
          <a:p>
            <a:pPr marL="457200" indent="-457200">
              <a:buAutoNum type="arabicPeriod"/>
            </a:pPr>
            <a:r>
              <a:rPr lang="en-US" sz="3200" dirty="0" smtClean="0"/>
              <a:t>Tasks &amp; jobs</a:t>
            </a:r>
          </a:p>
          <a:p>
            <a:pPr marL="457200" indent="-457200">
              <a:buAutoNum type="arabicPeriod"/>
            </a:pPr>
            <a:r>
              <a:rPr lang="en-US" sz="3200" dirty="0" smtClean="0"/>
              <a:t>Release time, Response time, Completion Time</a:t>
            </a:r>
          </a:p>
          <a:p>
            <a:pPr marL="457200" indent="-457200">
              <a:buAutoNum type="arabicPeriod"/>
            </a:pPr>
            <a:r>
              <a:rPr lang="en-US" sz="3200" dirty="0" smtClean="0"/>
              <a:t>Relative and Absolute Deadlines – Timing constraints</a:t>
            </a:r>
          </a:p>
          <a:p>
            <a:pPr marL="457200" indent="-457200">
              <a:buAutoNum type="arabicPeriod"/>
            </a:pPr>
            <a:r>
              <a:rPr lang="en-US" sz="3200" dirty="0" smtClean="0"/>
              <a:t>Precedence constraints &amp; dependencies</a:t>
            </a:r>
          </a:p>
          <a:p>
            <a:pPr marL="457200" indent="-457200">
              <a:buAutoNum type="arabicPeriod"/>
            </a:pPr>
            <a:r>
              <a:rPr lang="en-US" sz="3200" dirty="0" smtClean="0"/>
              <a:t>Representation of precedence constraints using a directed graphs</a:t>
            </a:r>
          </a:p>
          <a:p>
            <a:pPr marL="457200" indent="-457200">
              <a:buAutoNum type="arabicPeriod"/>
            </a:pPr>
            <a:r>
              <a:rPr lang="en-US" sz="3200" dirty="0" smtClean="0"/>
              <a:t>Ref: Initial concepts of Chapter-3 of Liu Real Time systems</a:t>
            </a:r>
          </a:p>
          <a:p>
            <a:pPr marL="457200" indent="-457200">
              <a:buAutoNum type="arabicPeriod"/>
            </a:pPr>
            <a:r>
              <a:rPr lang="en-US" sz="3200" dirty="0" smtClean="0"/>
              <a:t>Lec29.pdf, lec30.pdf</a:t>
            </a:r>
          </a:p>
          <a:p>
            <a:pPr marL="457200" indent="-457200">
              <a:buAutoNum type="arabicPeriod"/>
            </a:pPr>
            <a:r>
              <a:rPr lang="en-US" sz="3200" dirty="0" smtClean="0"/>
              <a:t>EDF</a:t>
            </a:r>
            <a:r>
              <a:rPr lang="en-US" sz="3200" dirty="0"/>
              <a:t>: </a:t>
            </a:r>
            <a:r>
              <a:rPr lang="en-US" sz="3200" dirty="0">
                <a:hlinkClick r:id="rId2"/>
              </a:rPr>
              <a:t>https://</a:t>
            </a:r>
            <a:r>
              <a:rPr lang="en-US" sz="3200" dirty="0" smtClean="0">
                <a:hlinkClick r:id="rId2"/>
              </a:rPr>
              <a:t>youtu.be/ejPXTOcMRPA</a:t>
            </a:r>
            <a:endParaRPr lang="en-US" sz="3200" dirty="0" smtClean="0"/>
          </a:p>
          <a:p>
            <a:r>
              <a:rPr lang="en-US" sz="3200" dirty="0"/>
              <a:t>9</a:t>
            </a:r>
            <a:r>
              <a:rPr lang="en-US" sz="3200" dirty="0" smtClean="0"/>
              <a:t>. </a:t>
            </a:r>
            <a:r>
              <a:rPr lang="en-US" sz="3200" dirty="0"/>
              <a:t>RM: </a:t>
            </a:r>
            <a:r>
              <a:rPr lang="en-US" sz="3200" dirty="0">
                <a:hlinkClick r:id="rId3"/>
              </a:rPr>
              <a:t>https://</a:t>
            </a:r>
            <a:r>
              <a:rPr lang="en-US" sz="3200" dirty="0" smtClean="0">
                <a:hlinkClick r:id="rId3"/>
              </a:rPr>
              <a:t>youtu.be/xgW8VhEOpFg</a:t>
            </a:r>
            <a:endParaRPr lang="en-US" sz="3200" dirty="0" smtClean="0"/>
          </a:p>
          <a:p>
            <a:endParaRPr lang="en-US" sz="3200" dirty="0" smtClean="0"/>
          </a:p>
          <a:p>
            <a:pPr marL="457200" indent="-457200">
              <a:buAutoNum type="arabicPeriod"/>
            </a:pPr>
            <a:endParaRPr lang="en-US" dirty="0" smtClean="0"/>
          </a:p>
          <a:p>
            <a:pPr marL="457200" indent="-457200">
              <a:buAutoNum type="arabicPeriod"/>
            </a:pPr>
            <a:endParaRPr lang="en-US" dirty="0"/>
          </a:p>
        </p:txBody>
      </p:sp>
    </p:spTree>
    <p:extLst>
      <p:ext uri="{BB962C8B-B14F-4D97-AF65-F5344CB8AC3E}">
        <p14:creationId xmlns:p14="http://schemas.microsoft.com/office/powerpoint/2010/main" val="9815075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197703" y="174624"/>
            <a:ext cx="5588000" cy="453390"/>
          </a:xfrm>
          <a:prstGeom prst="rect">
            <a:avLst/>
          </a:prstGeom>
        </p:spPr>
        <p:txBody>
          <a:bodyPr vert="horz" wrap="square" lIns="0" tIns="13335" rIns="0" bIns="0" rtlCol="0">
            <a:spAutoFit/>
          </a:bodyPr>
          <a:lstStyle/>
          <a:p>
            <a:pPr marL="12700">
              <a:lnSpc>
                <a:spcPct val="100000"/>
              </a:lnSpc>
              <a:spcBef>
                <a:spcPts val="105"/>
              </a:spcBef>
            </a:pPr>
            <a:r>
              <a:rPr spc="-5" dirty="0"/>
              <a:t>Release </a:t>
            </a:r>
            <a:r>
              <a:rPr dirty="0"/>
              <a:t>and </a:t>
            </a:r>
            <a:r>
              <a:rPr spc="-5" dirty="0"/>
              <a:t>Response</a:t>
            </a:r>
            <a:r>
              <a:rPr spc="-20" dirty="0"/>
              <a:t> </a:t>
            </a:r>
            <a:r>
              <a:rPr spc="-5" dirty="0"/>
              <a:t>Time</a:t>
            </a:r>
          </a:p>
        </p:txBody>
      </p:sp>
      <p:sp>
        <p:nvSpPr>
          <p:cNvPr id="4" name="object 4"/>
          <p:cNvSpPr txBox="1"/>
          <p:nvPr/>
        </p:nvSpPr>
        <p:spPr>
          <a:xfrm>
            <a:off x="317500" y="860772"/>
            <a:ext cx="10058400" cy="3288080"/>
          </a:xfrm>
          <a:prstGeom prst="rect">
            <a:avLst/>
          </a:prstGeom>
        </p:spPr>
        <p:txBody>
          <a:bodyPr vert="horz" wrap="square" lIns="0" tIns="12700" rIns="0" bIns="0" rtlCol="0">
            <a:spAutoFit/>
          </a:bodyPr>
          <a:lstStyle/>
          <a:p>
            <a:pPr marL="356870" marR="5080" indent="-344170">
              <a:spcBef>
                <a:spcPts val="100"/>
              </a:spcBef>
              <a:buFont typeface="Times New Roman"/>
              <a:buChar char="•"/>
              <a:tabLst>
                <a:tab pos="356870" algn="l"/>
                <a:tab pos="357505" algn="l"/>
              </a:tabLst>
            </a:pPr>
            <a:r>
              <a:rPr sz="2400" i="1" dirty="0">
                <a:latin typeface="Times New Roman" panose="02020603050405020304" pitchFamily="18" charset="0"/>
                <a:cs typeface="Times New Roman" panose="02020603050405020304" pitchFamily="18" charset="0"/>
              </a:rPr>
              <a:t>Release time </a:t>
            </a:r>
            <a:r>
              <a:rPr sz="2400" dirty="0">
                <a:latin typeface="Times New Roman" panose="02020603050405020304" pitchFamily="18" charset="0"/>
                <a:cs typeface="Times New Roman" panose="02020603050405020304" pitchFamily="18" charset="0"/>
              </a:rPr>
              <a:t>– the instant </a:t>
            </a:r>
            <a:r>
              <a:rPr sz="2400" spc="10" dirty="0">
                <a:latin typeface="Times New Roman" panose="02020603050405020304" pitchFamily="18" charset="0"/>
                <a:cs typeface="Times New Roman" panose="02020603050405020304" pitchFamily="18" charset="0"/>
              </a:rPr>
              <a:t>in </a:t>
            </a:r>
            <a:r>
              <a:rPr sz="2400" dirty="0">
                <a:latin typeface="Times New Roman" panose="02020603050405020304" pitchFamily="18" charset="0"/>
                <a:cs typeface="Times New Roman" panose="02020603050405020304" pitchFamily="18" charset="0"/>
              </a:rPr>
              <a:t>time </a:t>
            </a:r>
            <a:r>
              <a:rPr sz="2400" spc="-5" dirty="0">
                <a:latin typeface="Times New Roman" panose="02020603050405020304" pitchFamily="18" charset="0"/>
                <a:cs typeface="Times New Roman" panose="02020603050405020304" pitchFamily="18" charset="0"/>
              </a:rPr>
              <a:t>when </a:t>
            </a:r>
            <a:r>
              <a:rPr sz="2400" dirty="0">
                <a:latin typeface="Times New Roman" panose="02020603050405020304" pitchFamily="18" charset="0"/>
                <a:cs typeface="Times New Roman" panose="02020603050405020304" pitchFamily="18" charset="0"/>
              </a:rPr>
              <a:t>a job becomes</a:t>
            </a:r>
            <a:r>
              <a:rPr sz="2400" spc="-95"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available  for</a:t>
            </a:r>
            <a:r>
              <a:rPr sz="2400" spc="-5"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execution</a:t>
            </a:r>
          </a:p>
          <a:p>
            <a:pPr marL="756285" lvl="1" indent="-286385">
              <a:spcBef>
                <a:spcPts val="495"/>
              </a:spcBef>
              <a:buChar char="–"/>
              <a:tabLst>
                <a:tab pos="756285" algn="l"/>
                <a:tab pos="756920" algn="l"/>
              </a:tabLst>
            </a:pPr>
            <a:r>
              <a:rPr sz="2400" spc="-5" dirty="0">
                <a:latin typeface="Times New Roman" panose="02020603050405020304" pitchFamily="18" charset="0"/>
                <a:cs typeface="Times New Roman" panose="02020603050405020304" pitchFamily="18" charset="0"/>
              </a:rPr>
              <a:t>May not be exact: </a:t>
            </a:r>
            <a:r>
              <a:rPr sz="2400" i="1" spc="-5" dirty="0">
                <a:latin typeface="Times New Roman" panose="02020603050405020304" pitchFamily="18" charset="0"/>
                <a:cs typeface="Times New Roman" panose="02020603050405020304" pitchFamily="18" charset="0"/>
              </a:rPr>
              <a:t>Release time </a:t>
            </a:r>
            <a:r>
              <a:rPr lang="en-US" sz="2400" i="1" spc="-5" dirty="0">
                <a:latin typeface="Times New Roman" panose="02020603050405020304" pitchFamily="18" charset="0"/>
                <a:cs typeface="Times New Roman" panose="02020603050405020304" pitchFamily="18" charset="0"/>
              </a:rPr>
              <a:t>jitter</a:t>
            </a:r>
            <a:r>
              <a:rPr sz="2400" i="1" spc="-5"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so </a:t>
            </a:r>
            <a:r>
              <a:rPr sz="2400" i="1" spc="5" dirty="0">
                <a:latin typeface="Times New Roman" panose="02020603050405020304" pitchFamily="18" charset="0"/>
                <a:cs typeface="Times New Roman" panose="02020603050405020304" pitchFamily="18" charset="0"/>
              </a:rPr>
              <a:t>r</a:t>
            </a:r>
            <a:r>
              <a:rPr sz="2400" i="1" spc="7" baseline="-21367" dirty="0">
                <a:latin typeface="Times New Roman" panose="02020603050405020304" pitchFamily="18" charset="0"/>
                <a:cs typeface="Times New Roman" panose="02020603050405020304" pitchFamily="18" charset="0"/>
              </a:rPr>
              <a:t>i </a:t>
            </a:r>
            <a:r>
              <a:rPr sz="2400" dirty="0">
                <a:latin typeface="Times New Roman" panose="02020603050405020304" pitchFamily="18" charset="0"/>
                <a:cs typeface="Times New Roman" panose="02020603050405020304" pitchFamily="18" charset="0"/>
              </a:rPr>
              <a:t>is </a:t>
            </a:r>
            <a:r>
              <a:rPr sz="2400" spc="-5" dirty="0">
                <a:latin typeface="Times New Roman" panose="02020603050405020304" pitchFamily="18" charset="0"/>
                <a:cs typeface="Times New Roman" panose="02020603050405020304" pitchFamily="18" charset="0"/>
              </a:rPr>
              <a:t>in </a:t>
            </a:r>
            <a:r>
              <a:rPr sz="2400" dirty="0">
                <a:latin typeface="Times New Roman" panose="02020603050405020304" pitchFamily="18" charset="0"/>
                <a:cs typeface="Times New Roman" panose="02020603050405020304" pitchFamily="18" charset="0"/>
              </a:rPr>
              <a:t>the </a:t>
            </a:r>
            <a:r>
              <a:rPr sz="2400" spc="-5" dirty="0">
                <a:latin typeface="Times New Roman" panose="02020603050405020304" pitchFamily="18" charset="0"/>
                <a:cs typeface="Times New Roman" panose="02020603050405020304" pitchFamily="18" charset="0"/>
              </a:rPr>
              <a:t>interval </a:t>
            </a:r>
            <a:r>
              <a:rPr sz="2400" spc="5" dirty="0">
                <a:latin typeface="Times New Roman" panose="02020603050405020304" pitchFamily="18" charset="0"/>
                <a:cs typeface="Times New Roman" panose="02020603050405020304" pitchFamily="18" charset="0"/>
              </a:rPr>
              <a:t>[</a:t>
            </a:r>
            <a:r>
              <a:rPr sz="2400" i="1" spc="5" dirty="0" err="1">
                <a:latin typeface="Times New Roman" panose="02020603050405020304" pitchFamily="18" charset="0"/>
                <a:cs typeface="Times New Roman" panose="02020603050405020304" pitchFamily="18" charset="0"/>
              </a:rPr>
              <a:t>r</a:t>
            </a:r>
            <a:r>
              <a:rPr sz="2400" i="1" spc="7" baseline="-21367" dirty="0" err="1">
                <a:latin typeface="Times New Roman" panose="02020603050405020304" pitchFamily="18" charset="0"/>
                <a:cs typeface="Times New Roman" panose="02020603050405020304" pitchFamily="18" charset="0"/>
              </a:rPr>
              <a:t>i</a:t>
            </a:r>
            <a:r>
              <a:rPr lang="en-US" sz="2400" i="1" spc="7" baseline="25641" dirty="0">
                <a:latin typeface="Times New Roman" panose="02020603050405020304" pitchFamily="18" charset="0"/>
                <a:cs typeface="Times New Roman" panose="02020603050405020304" pitchFamily="18" charset="0"/>
              </a:rPr>
              <a:t>-</a:t>
            </a:r>
            <a:r>
              <a:rPr sz="2400" spc="5" dirty="0">
                <a:latin typeface="Times New Roman" panose="02020603050405020304" pitchFamily="18" charset="0"/>
                <a:cs typeface="Times New Roman" panose="02020603050405020304" pitchFamily="18" charset="0"/>
              </a:rPr>
              <a:t>,</a:t>
            </a:r>
            <a:r>
              <a:rPr sz="2400" spc="120" dirty="0">
                <a:latin typeface="Times New Roman" panose="02020603050405020304" pitchFamily="18" charset="0"/>
                <a:cs typeface="Times New Roman" panose="02020603050405020304" pitchFamily="18" charset="0"/>
              </a:rPr>
              <a:t> </a:t>
            </a:r>
            <a:r>
              <a:rPr sz="2400" i="1" spc="5" dirty="0">
                <a:latin typeface="Times New Roman" panose="02020603050405020304" pitchFamily="18" charset="0"/>
                <a:cs typeface="Times New Roman" panose="02020603050405020304" pitchFamily="18" charset="0"/>
              </a:rPr>
              <a:t>r</a:t>
            </a:r>
            <a:r>
              <a:rPr sz="2400" i="1" spc="7" baseline="-21367" dirty="0">
                <a:latin typeface="Times New Roman" panose="02020603050405020304" pitchFamily="18" charset="0"/>
                <a:cs typeface="Times New Roman" panose="02020603050405020304" pitchFamily="18" charset="0"/>
              </a:rPr>
              <a:t>i</a:t>
            </a:r>
            <a:r>
              <a:rPr sz="2400" spc="7" baseline="25641" dirty="0">
                <a:latin typeface="Times New Roman" panose="02020603050405020304" pitchFamily="18" charset="0"/>
                <a:cs typeface="Times New Roman" panose="02020603050405020304" pitchFamily="18" charset="0"/>
              </a:rPr>
              <a:t>+</a:t>
            </a:r>
            <a:r>
              <a:rPr sz="2400" spc="5" dirty="0">
                <a:latin typeface="Times New Roman" panose="02020603050405020304" pitchFamily="18" charset="0"/>
                <a:cs typeface="Times New Roman" panose="02020603050405020304" pitchFamily="18" charset="0"/>
              </a:rPr>
              <a:t>]</a:t>
            </a:r>
            <a:endParaRPr sz="2400" dirty="0">
              <a:latin typeface="Times New Roman" panose="02020603050405020304" pitchFamily="18" charset="0"/>
              <a:cs typeface="Times New Roman" panose="02020603050405020304" pitchFamily="18" charset="0"/>
            </a:endParaRPr>
          </a:p>
          <a:p>
            <a:pPr marL="756285" marR="183515" lvl="1" indent="-286385">
              <a:spcBef>
                <a:spcPts val="480"/>
              </a:spcBef>
              <a:buChar char="–"/>
              <a:tabLst>
                <a:tab pos="756285" algn="l"/>
                <a:tab pos="756920" algn="l"/>
              </a:tabLst>
            </a:pPr>
            <a:r>
              <a:rPr sz="2400" spc="-10" dirty="0">
                <a:latin typeface="Times New Roman" panose="02020603050405020304" pitchFamily="18" charset="0"/>
                <a:cs typeface="Times New Roman" panose="02020603050405020304" pitchFamily="18" charset="0"/>
              </a:rPr>
              <a:t>A </a:t>
            </a:r>
            <a:r>
              <a:rPr sz="2400" spc="-5" dirty="0">
                <a:latin typeface="Times New Roman" panose="02020603050405020304" pitchFamily="18" charset="0"/>
                <a:cs typeface="Times New Roman" panose="02020603050405020304" pitchFamily="18" charset="0"/>
              </a:rPr>
              <a:t>job can be scheduled and executed at any time at, or after, its release  time, provided its resource dependency conditions are</a:t>
            </a:r>
            <a:r>
              <a:rPr sz="2400" spc="25"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met</a:t>
            </a:r>
            <a:endParaRPr lang="en-US" sz="2400" spc="-5" dirty="0">
              <a:latin typeface="Times New Roman" panose="02020603050405020304" pitchFamily="18" charset="0"/>
              <a:cs typeface="Times New Roman" panose="02020603050405020304" pitchFamily="18" charset="0"/>
            </a:endParaRPr>
          </a:p>
          <a:p>
            <a:pPr marL="756285" marR="183515" lvl="1" indent="-286385">
              <a:spcBef>
                <a:spcPts val="480"/>
              </a:spcBef>
              <a:buChar char="–"/>
              <a:tabLst>
                <a:tab pos="756285" algn="l"/>
                <a:tab pos="756920" algn="l"/>
              </a:tabLst>
            </a:pPr>
            <a:endParaRPr sz="2400" dirty="0">
              <a:latin typeface="Times New Roman" panose="02020603050405020304" pitchFamily="18" charset="0"/>
              <a:cs typeface="Times New Roman" panose="02020603050405020304" pitchFamily="18" charset="0"/>
            </a:endParaRPr>
          </a:p>
          <a:p>
            <a:pPr marL="356870" marR="130175" indent="-344170">
              <a:spcBef>
                <a:spcPts val="535"/>
              </a:spcBef>
              <a:buFont typeface="Times New Roman"/>
              <a:buChar char="•"/>
              <a:tabLst>
                <a:tab pos="356870" algn="l"/>
                <a:tab pos="357505" algn="l"/>
              </a:tabLst>
            </a:pPr>
            <a:r>
              <a:rPr sz="2400" i="1" dirty="0">
                <a:latin typeface="Times New Roman" panose="02020603050405020304" pitchFamily="18" charset="0"/>
                <a:cs typeface="Times New Roman" panose="02020603050405020304" pitchFamily="18" charset="0"/>
              </a:rPr>
              <a:t>Response time </a:t>
            </a:r>
            <a:r>
              <a:rPr sz="2400" dirty="0">
                <a:latin typeface="Times New Roman" panose="02020603050405020304" pitchFamily="18" charset="0"/>
                <a:cs typeface="Times New Roman" panose="02020603050405020304" pitchFamily="18" charset="0"/>
              </a:rPr>
              <a:t>– the length of time from the release time of</a:t>
            </a:r>
            <a:r>
              <a:rPr sz="2400" spc="-70"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the  job to the time instant </a:t>
            </a:r>
            <a:r>
              <a:rPr sz="2400" spc="-5" dirty="0">
                <a:latin typeface="Times New Roman" panose="02020603050405020304" pitchFamily="18" charset="0"/>
                <a:cs typeface="Times New Roman" panose="02020603050405020304" pitchFamily="18" charset="0"/>
              </a:rPr>
              <a:t>when </a:t>
            </a:r>
            <a:r>
              <a:rPr sz="2400" dirty="0">
                <a:latin typeface="Times New Roman" panose="02020603050405020304" pitchFamily="18" charset="0"/>
                <a:cs typeface="Times New Roman" panose="02020603050405020304" pitchFamily="18" charset="0"/>
              </a:rPr>
              <a:t>it</a:t>
            </a:r>
            <a:r>
              <a:rPr sz="2400" spc="-20"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completes</a:t>
            </a:r>
          </a:p>
          <a:p>
            <a:pPr marL="756285" lvl="1" indent="-286385">
              <a:spcBef>
                <a:spcPts val="495"/>
              </a:spcBef>
              <a:buChar char="–"/>
              <a:tabLst>
                <a:tab pos="756285" algn="l"/>
                <a:tab pos="756920" algn="l"/>
              </a:tabLst>
            </a:pPr>
            <a:r>
              <a:rPr sz="2400" spc="-5" dirty="0">
                <a:latin typeface="Times New Roman" panose="02020603050405020304" pitchFamily="18" charset="0"/>
                <a:cs typeface="Times New Roman" panose="02020603050405020304" pitchFamily="18" charset="0"/>
              </a:rPr>
              <a:t>Not the same as execution time, since may not execute</a:t>
            </a:r>
            <a:r>
              <a:rPr sz="2400" spc="45"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continually</a:t>
            </a:r>
            <a:endParaRPr sz="2400" dirty="0">
              <a:latin typeface="Times New Roman" panose="02020603050405020304" pitchFamily="18" charset="0"/>
              <a:cs typeface="Times New Roman" panose="02020603050405020304" pitchFamily="18" charset="0"/>
            </a:endParaRPr>
          </a:p>
        </p:txBody>
      </p:sp>
      <p:sp>
        <p:nvSpPr>
          <p:cNvPr id="5" name="object 5"/>
          <p:cNvSpPr/>
          <p:nvPr/>
        </p:nvSpPr>
        <p:spPr>
          <a:xfrm>
            <a:off x="3522471" y="5684519"/>
            <a:ext cx="2514600" cy="304800"/>
          </a:xfrm>
          <a:custGeom>
            <a:avLst/>
            <a:gdLst/>
            <a:ahLst/>
            <a:cxnLst/>
            <a:rect l="l" t="t" r="r" b="b"/>
            <a:pathLst>
              <a:path w="2514600" h="304800">
                <a:moveTo>
                  <a:pt x="0" y="0"/>
                </a:moveTo>
                <a:lnTo>
                  <a:pt x="2514599" y="0"/>
                </a:lnTo>
                <a:lnTo>
                  <a:pt x="2514599" y="304799"/>
                </a:lnTo>
                <a:lnTo>
                  <a:pt x="0" y="304799"/>
                </a:lnTo>
                <a:lnTo>
                  <a:pt x="0" y="0"/>
                </a:lnTo>
                <a:close/>
              </a:path>
            </a:pathLst>
          </a:custGeom>
          <a:ln w="9143">
            <a:solidFill>
              <a:srgbClr val="000000"/>
            </a:solidFill>
          </a:ln>
        </p:spPr>
        <p:txBody>
          <a:bodyPr wrap="square" lIns="0" tIns="0" rIns="0" bIns="0" rtlCol="0"/>
          <a:lstStyle/>
          <a:p>
            <a:endParaRPr/>
          </a:p>
        </p:txBody>
      </p:sp>
      <p:sp>
        <p:nvSpPr>
          <p:cNvPr id="6" name="object 6"/>
          <p:cNvSpPr txBox="1"/>
          <p:nvPr/>
        </p:nvSpPr>
        <p:spPr>
          <a:xfrm>
            <a:off x="3527044" y="5689091"/>
            <a:ext cx="2505710" cy="280670"/>
          </a:xfrm>
          <a:prstGeom prst="rect">
            <a:avLst/>
          </a:prstGeom>
          <a:solidFill>
            <a:srgbClr val="C6E6E9"/>
          </a:solidFill>
        </p:spPr>
        <p:txBody>
          <a:bodyPr vert="horz" wrap="square" lIns="0" tIns="0" rIns="0" bIns="0" rtlCol="0">
            <a:spAutoFit/>
          </a:bodyPr>
          <a:lstStyle/>
          <a:p>
            <a:pPr algn="ctr">
              <a:lnSpc>
                <a:spcPts val="2110"/>
              </a:lnSpc>
            </a:pPr>
            <a:r>
              <a:rPr sz="1800" spc="-5" dirty="0">
                <a:latin typeface="Times New Roman"/>
                <a:cs typeface="Times New Roman"/>
              </a:rPr>
              <a:t>Job, </a:t>
            </a:r>
            <a:r>
              <a:rPr sz="1800" i="1" spc="5" dirty="0">
                <a:latin typeface="Times New Roman"/>
                <a:cs typeface="Times New Roman"/>
              </a:rPr>
              <a:t>J</a:t>
            </a:r>
            <a:r>
              <a:rPr sz="1800" i="1" spc="7" baseline="-23148" dirty="0">
                <a:latin typeface="Times New Roman"/>
                <a:cs typeface="Times New Roman"/>
              </a:rPr>
              <a:t>i</a:t>
            </a:r>
            <a:endParaRPr sz="1800" baseline="-23148">
              <a:latin typeface="Times New Roman"/>
              <a:cs typeface="Times New Roman"/>
            </a:endParaRPr>
          </a:p>
        </p:txBody>
      </p:sp>
      <p:sp>
        <p:nvSpPr>
          <p:cNvPr id="7" name="object 7"/>
          <p:cNvSpPr/>
          <p:nvPr/>
        </p:nvSpPr>
        <p:spPr>
          <a:xfrm>
            <a:off x="3522471" y="6361175"/>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8" name="object 8"/>
          <p:cNvSpPr/>
          <p:nvPr/>
        </p:nvSpPr>
        <p:spPr>
          <a:xfrm>
            <a:off x="3476752" y="6220967"/>
            <a:ext cx="94615" cy="146685"/>
          </a:xfrm>
          <a:custGeom>
            <a:avLst/>
            <a:gdLst/>
            <a:ahLst/>
            <a:cxnLst/>
            <a:rect l="l" t="t" r="r" b="b"/>
            <a:pathLst>
              <a:path w="94614" h="146685">
                <a:moveTo>
                  <a:pt x="48768" y="0"/>
                </a:moveTo>
                <a:lnTo>
                  <a:pt x="0" y="146302"/>
                </a:lnTo>
                <a:lnTo>
                  <a:pt x="94487" y="146302"/>
                </a:lnTo>
                <a:lnTo>
                  <a:pt x="48768" y="0"/>
                </a:lnTo>
                <a:close/>
              </a:path>
            </a:pathLst>
          </a:custGeom>
          <a:solidFill>
            <a:srgbClr val="000000"/>
          </a:solidFill>
        </p:spPr>
        <p:txBody>
          <a:bodyPr wrap="square" lIns="0" tIns="0" rIns="0" bIns="0" rtlCol="0"/>
          <a:lstStyle/>
          <a:p>
            <a:endParaRPr/>
          </a:p>
        </p:txBody>
      </p:sp>
      <p:sp>
        <p:nvSpPr>
          <p:cNvPr id="9" name="object 9"/>
          <p:cNvSpPr txBox="1"/>
          <p:nvPr/>
        </p:nvSpPr>
        <p:spPr>
          <a:xfrm>
            <a:off x="7659623" y="5792216"/>
            <a:ext cx="50800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Time</a:t>
            </a:r>
            <a:endParaRPr sz="1800">
              <a:latin typeface="Times New Roman"/>
              <a:cs typeface="Times New Roman"/>
            </a:endParaRPr>
          </a:p>
        </p:txBody>
      </p:sp>
      <p:sp>
        <p:nvSpPr>
          <p:cNvPr id="10" name="object 10"/>
          <p:cNvSpPr txBox="1"/>
          <p:nvPr/>
        </p:nvSpPr>
        <p:spPr>
          <a:xfrm>
            <a:off x="2791967" y="6478016"/>
            <a:ext cx="144907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Release time,</a:t>
            </a:r>
            <a:r>
              <a:rPr sz="1800" spc="-85" dirty="0">
                <a:latin typeface="Times New Roman"/>
                <a:cs typeface="Times New Roman"/>
              </a:rPr>
              <a:t> </a:t>
            </a:r>
            <a:r>
              <a:rPr sz="1800" i="1" spc="5" dirty="0">
                <a:latin typeface="Times New Roman"/>
                <a:cs typeface="Times New Roman"/>
              </a:rPr>
              <a:t>r</a:t>
            </a:r>
            <a:r>
              <a:rPr sz="1800" i="1" spc="7" baseline="-23148" dirty="0">
                <a:latin typeface="Times New Roman"/>
                <a:cs typeface="Times New Roman"/>
              </a:rPr>
              <a:t>i</a:t>
            </a:r>
            <a:endParaRPr sz="1800" baseline="-23148">
              <a:latin typeface="Times New Roman"/>
              <a:cs typeface="Times New Roman"/>
            </a:endParaRPr>
          </a:p>
        </p:txBody>
      </p:sp>
      <p:sp>
        <p:nvSpPr>
          <p:cNvPr id="11" name="object 11"/>
          <p:cNvSpPr/>
          <p:nvPr/>
        </p:nvSpPr>
        <p:spPr>
          <a:xfrm>
            <a:off x="3665727" y="5455920"/>
            <a:ext cx="2228215" cy="0"/>
          </a:xfrm>
          <a:custGeom>
            <a:avLst/>
            <a:gdLst/>
            <a:ahLst/>
            <a:cxnLst/>
            <a:rect l="l" t="t" r="r" b="b"/>
            <a:pathLst>
              <a:path w="2228215">
                <a:moveTo>
                  <a:pt x="2228087" y="0"/>
                </a:moveTo>
                <a:lnTo>
                  <a:pt x="0" y="0"/>
                </a:lnTo>
              </a:path>
            </a:pathLst>
          </a:custGeom>
          <a:ln w="27431">
            <a:solidFill>
              <a:srgbClr val="000000"/>
            </a:solidFill>
          </a:ln>
        </p:spPr>
        <p:txBody>
          <a:bodyPr wrap="square" lIns="0" tIns="0" rIns="0" bIns="0" rtlCol="0"/>
          <a:lstStyle/>
          <a:p>
            <a:endParaRPr/>
          </a:p>
        </p:txBody>
      </p:sp>
      <p:sp>
        <p:nvSpPr>
          <p:cNvPr id="12" name="object 12"/>
          <p:cNvSpPr/>
          <p:nvPr/>
        </p:nvSpPr>
        <p:spPr>
          <a:xfrm>
            <a:off x="5890767" y="5410200"/>
            <a:ext cx="146685" cy="94615"/>
          </a:xfrm>
          <a:custGeom>
            <a:avLst/>
            <a:gdLst/>
            <a:ahLst/>
            <a:cxnLst/>
            <a:rect l="l" t="t" r="r" b="b"/>
            <a:pathLst>
              <a:path w="146685" h="94614">
                <a:moveTo>
                  <a:pt x="0" y="0"/>
                </a:moveTo>
                <a:lnTo>
                  <a:pt x="0" y="94487"/>
                </a:lnTo>
                <a:lnTo>
                  <a:pt x="146304" y="48768"/>
                </a:lnTo>
                <a:lnTo>
                  <a:pt x="0" y="0"/>
                </a:lnTo>
                <a:close/>
              </a:path>
            </a:pathLst>
          </a:custGeom>
          <a:solidFill>
            <a:srgbClr val="000000"/>
          </a:solidFill>
        </p:spPr>
        <p:txBody>
          <a:bodyPr wrap="square" lIns="0" tIns="0" rIns="0" bIns="0" rtlCol="0"/>
          <a:lstStyle/>
          <a:p>
            <a:endParaRPr/>
          </a:p>
        </p:txBody>
      </p:sp>
      <p:sp>
        <p:nvSpPr>
          <p:cNvPr id="13" name="object 13"/>
          <p:cNvSpPr/>
          <p:nvPr/>
        </p:nvSpPr>
        <p:spPr>
          <a:xfrm>
            <a:off x="3525520" y="5410200"/>
            <a:ext cx="146685" cy="94615"/>
          </a:xfrm>
          <a:custGeom>
            <a:avLst/>
            <a:gdLst/>
            <a:ahLst/>
            <a:cxnLst/>
            <a:rect l="l" t="t" r="r" b="b"/>
            <a:pathLst>
              <a:path w="146685" h="94614">
                <a:moveTo>
                  <a:pt x="146303" y="0"/>
                </a:moveTo>
                <a:lnTo>
                  <a:pt x="0" y="48768"/>
                </a:lnTo>
                <a:lnTo>
                  <a:pt x="146303" y="94487"/>
                </a:lnTo>
                <a:lnTo>
                  <a:pt x="146303" y="0"/>
                </a:lnTo>
                <a:close/>
              </a:path>
            </a:pathLst>
          </a:custGeom>
          <a:solidFill>
            <a:srgbClr val="000000"/>
          </a:solidFill>
        </p:spPr>
        <p:txBody>
          <a:bodyPr wrap="square" lIns="0" tIns="0" rIns="0" bIns="0" rtlCol="0"/>
          <a:lstStyle/>
          <a:p>
            <a:endParaRPr/>
          </a:p>
        </p:txBody>
      </p:sp>
      <p:sp>
        <p:nvSpPr>
          <p:cNvPr id="14" name="object 14"/>
          <p:cNvSpPr txBox="1"/>
          <p:nvPr/>
        </p:nvSpPr>
        <p:spPr>
          <a:xfrm>
            <a:off x="4062984" y="5106416"/>
            <a:ext cx="136588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Response</a:t>
            </a:r>
            <a:r>
              <a:rPr sz="1800" spc="-85"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sp>
        <p:nvSpPr>
          <p:cNvPr id="15" name="object 15"/>
          <p:cNvSpPr/>
          <p:nvPr/>
        </p:nvSpPr>
        <p:spPr>
          <a:xfrm>
            <a:off x="3136900" y="5987796"/>
            <a:ext cx="685800" cy="152400"/>
          </a:xfrm>
          <a:prstGeom prst="rect">
            <a:avLst/>
          </a:prstGeom>
          <a:blipFill>
            <a:blip r:embed="rId4" cstate="print"/>
            <a:stretch>
              <a:fillRect/>
            </a:stretch>
          </a:blipFill>
        </p:spPr>
        <p:txBody>
          <a:bodyPr wrap="square" lIns="0" tIns="0" rIns="0" bIns="0" rtlCol="0"/>
          <a:lstStyle/>
          <a:p>
            <a:endParaRPr/>
          </a:p>
        </p:txBody>
      </p:sp>
      <p:sp>
        <p:nvSpPr>
          <p:cNvPr id="16" name="object 16"/>
          <p:cNvSpPr/>
          <p:nvPr/>
        </p:nvSpPr>
        <p:spPr>
          <a:xfrm>
            <a:off x="3138423" y="5989319"/>
            <a:ext cx="685800" cy="152400"/>
          </a:xfrm>
          <a:custGeom>
            <a:avLst/>
            <a:gdLst/>
            <a:ahLst/>
            <a:cxnLst/>
            <a:rect l="l" t="t" r="r" b="b"/>
            <a:pathLst>
              <a:path w="685800" h="152400">
                <a:moveTo>
                  <a:pt x="0" y="0"/>
                </a:moveTo>
                <a:lnTo>
                  <a:pt x="685799" y="0"/>
                </a:lnTo>
                <a:lnTo>
                  <a:pt x="685799" y="152399"/>
                </a:lnTo>
                <a:lnTo>
                  <a:pt x="0" y="152399"/>
                </a:lnTo>
                <a:lnTo>
                  <a:pt x="0" y="0"/>
                </a:lnTo>
                <a:close/>
              </a:path>
            </a:pathLst>
          </a:custGeom>
          <a:ln w="9143">
            <a:solidFill>
              <a:srgbClr val="000000"/>
            </a:solidFill>
          </a:ln>
        </p:spPr>
        <p:txBody>
          <a:bodyPr wrap="square" lIns="0" tIns="0" rIns="0" bIns="0" rtlCol="0"/>
          <a:lstStyle/>
          <a:p>
            <a:endParaRPr/>
          </a:p>
        </p:txBody>
      </p:sp>
      <p:sp>
        <p:nvSpPr>
          <p:cNvPr id="17" name="object 17"/>
          <p:cNvSpPr txBox="1"/>
          <p:nvPr/>
        </p:nvSpPr>
        <p:spPr>
          <a:xfrm>
            <a:off x="2834639" y="5865367"/>
            <a:ext cx="1288415" cy="299720"/>
          </a:xfrm>
          <a:prstGeom prst="rect">
            <a:avLst/>
          </a:prstGeom>
        </p:spPr>
        <p:txBody>
          <a:bodyPr vert="horz" wrap="square" lIns="0" tIns="12700" rIns="0" bIns="0" rtlCol="0">
            <a:spAutoFit/>
          </a:bodyPr>
          <a:lstStyle/>
          <a:p>
            <a:pPr marL="12700">
              <a:lnSpc>
                <a:spcPct val="100000"/>
              </a:lnSpc>
              <a:spcBef>
                <a:spcPts val="100"/>
              </a:spcBef>
              <a:tabLst>
                <a:tab pos="1057910" algn="l"/>
              </a:tabLst>
            </a:pPr>
            <a:r>
              <a:rPr sz="2700" i="1" spc="-7" baseline="-15432" dirty="0">
                <a:latin typeface="Times New Roman"/>
                <a:cs typeface="Times New Roman"/>
              </a:rPr>
              <a:t>r</a:t>
            </a:r>
            <a:r>
              <a:rPr sz="1800" i="1" baseline="-46296" dirty="0">
                <a:latin typeface="Times New Roman"/>
                <a:cs typeface="Times New Roman"/>
              </a:rPr>
              <a:t>i</a:t>
            </a:r>
            <a:r>
              <a:rPr sz="1200" dirty="0">
                <a:latin typeface="Symbol"/>
                <a:cs typeface="Symbol"/>
              </a:rPr>
              <a:t></a:t>
            </a:r>
            <a:r>
              <a:rPr sz="1200" dirty="0">
                <a:latin typeface="Times New Roman"/>
                <a:cs typeface="Times New Roman"/>
              </a:rPr>
              <a:t>	</a:t>
            </a:r>
            <a:r>
              <a:rPr sz="2700" i="1" spc="-7" baseline="-15432" dirty="0">
                <a:latin typeface="Times New Roman"/>
                <a:cs typeface="Times New Roman"/>
              </a:rPr>
              <a:t>r</a:t>
            </a:r>
            <a:r>
              <a:rPr sz="1800" i="1" baseline="-46296" dirty="0">
                <a:latin typeface="Times New Roman"/>
                <a:cs typeface="Times New Roman"/>
              </a:rPr>
              <a:t>i</a:t>
            </a:r>
            <a:r>
              <a:rPr sz="1200" dirty="0">
                <a:latin typeface="Times New Roman"/>
                <a:cs typeface="Times New Roman"/>
              </a:rPr>
              <a:t>+</a:t>
            </a:r>
            <a:endParaRPr sz="1200">
              <a:latin typeface="Times New Roman"/>
              <a:cs typeface="Times New Roman"/>
            </a:endParaRPr>
          </a:p>
        </p:txBody>
      </p:sp>
      <p:sp>
        <p:nvSpPr>
          <p:cNvPr id="18" name="object 18"/>
          <p:cNvSpPr/>
          <p:nvPr/>
        </p:nvSpPr>
        <p:spPr>
          <a:xfrm>
            <a:off x="2455672" y="5989319"/>
            <a:ext cx="5013960" cy="0"/>
          </a:xfrm>
          <a:custGeom>
            <a:avLst/>
            <a:gdLst/>
            <a:ahLst/>
            <a:cxnLst/>
            <a:rect l="l" t="t" r="r" b="b"/>
            <a:pathLst>
              <a:path w="5013959">
                <a:moveTo>
                  <a:pt x="0" y="0"/>
                </a:moveTo>
                <a:lnTo>
                  <a:pt x="5013959" y="0"/>
                </a:lnTo>
              </a:path>
            </a:pathLst>
          </a:custGeom>
          <a:ln w="39623">
            <a:solidFill>
              <a:srgbClr val="000000"/>
            </a:solidFill>
          </a:ln>
        </p:spPr>
        <p:txBody>
          <a:bodyPr wrap="square" lIns="0" tIns="0" rIns="0" bIns="0" rtlCol="0"/>
          <a:lstStyle/>
          <a:p>
            <a:endParaRPr/>
          </a:p>
        </p:txBody>
      </p:sp>
      <p:sp>
        <p:nvSpPr>
          <p:cNvPr id="19" name="object 19"/>
          <p:cNvSpPr/>
          <p:nvPr/>
        </p:nvSpPr>
        <p:spPr>
          <a:xfrm>
            <a:off x="7466583" y="5937503"/>
            <a:ext cx="173990" cy="106680"/>
          </a:xfrm>
          <a:custGeom>
            <a:avLst/>
            <a:gdLst/>
            <a:ahLst/>
            <a:cxnLst/>
            <a:rect l="l" t="t" r="r" b="b"/>
            <a:pathLst>
              <a:path w="173990"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pic>
        <p:nvPicPr>
          <p:cNvPr id="21"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542" fill="hold"/>
                                        <p:tgtEl>
                                          <p:spTgt spid="21"/>
                                        </p:tgtEl>
                                      </p:cBhvr>
                                    </p:cmd>
                                  </p:childTnLst>
                                </p:cTn>
                              </p:par>
                            </p:childTnLst>
                          </p:cTn>
                        </p:par>
                      </p:childTnLst>
                    </p:cTn>
                  </p:par>
                </p:childTnLst>
              </p:cTn>
              <p:nextCondLst>
                <p:cond evt="onClick" delay="0">
                  <p:tgtEl>
                    <p:spTgt spid="21"/>
                  </p:tgtEl>
                </p:cond>
              </p:nextCondLst>
            </p:seq>
            <p:audio>
              <p:cMediaNode vol="80000">
                <p:cTn id="7" fill="hold" display="0">
                  <p:stCondLst>
                    <p:cond delay="indefinite"/>
                  </p:stCondLst>
                  <p:endCondLst>
                    <p:cond evt="onStopAudio" delay="0">
                      <p:tgtEl>
                        <p:sldTgt/>
                      </p:tgtEl>
                    </p:cond>
                  </p:endCondLst>
                </p:cTn>
                <p:tgtEl>
                  <p:spTgt spid="2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txBox="1">
            <a:spLocks noGrp="1"/>
          </p:cNvSpPr>
          <p:nvPr>
            <p:ph type="title"/>
          </p:nvPr>
        </p:nvSpPr>
        <p:spPr>
          <a:xfrm>
            <a:off x="151574" y="240214"/>
            <a:ext cx="6744970" cy="453390"/>
          </a:xfrm>
          <a:prstGeom prst="rect">
            <a:avLst/>
          </a:prstGeom>
        </p:spPr>
        <p:txBody>
          <a:bodyPr vert="horz" wrap="square" lIns="0" tIns="13335" rIns="0" bIns="0" rtlCol="0">
            <a:spAutoFit/>
          </a:bodyPr>
          <a:lstStyle/>
          <a:p>
            <a:pPr marL="12700">
              <a:lnSpc>
                <a:spcPct val="100000"/>
              </a:lnSpc>
              <a:spcBef>
                <a:spcPts val="105"/>
              </a:spcBef>
            </a:pPr>
            <a:r>
              <a:rPr spc="-5" dirty="0"/>
              <a:t>Deadlines </a:t>
            </a:r>
            <a:r>
              <a:rPr lang="en-US" spc="-5" dirty="0"/>
              <a:t>-</a:t>
            </a:r>
            <a:r>
              <a:rPr spc="-5" dirty="0" smtClean="0"/>
              <a:t> </a:t>
            </a:r>
            <a:r>
              <a:rPr spc="-5" dirty="0"/>
              <a:t>Timing</a:t>
            </a:r>
            <a:r>
              <a:rPr spc="-35" dirty="0"/>
              <a:t> </a:t>
            </a:r>
            <a:r>
              <a:rPr spc="-5" dirty="0"/>
              <a:t>Constraints</a:t>
            </a:r>
          </a:p>
        </p:txBody>
      </p:sp>
      <p:sp>
        <p:nvSpPr>
          <p:cNvPr id="4" name="object 4"/>
          <p:cNvSpPr txBox="1"/>
          <p:nvPr/>
        </p:nvSpPr>
        <p:spPr>
          <a:xfrm>
            <a:off x="7659623" y="5792216"/>
            <a:ext cx="50800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Time</a:t>
            </a:r>
            <a:endParaRPr sz="1800">
              <a:latin typeface="Times New Roman"/>
              <a:cs typeface="Times New Roman"/>
            </a:endParaRPr>
          </a:p>
        </p:txBody>
      </p:sp>
      <p:sp>
        <p:nvSpPr>
          <p:cNvPr id="5" name="object 5"/>
          <p:cNvSpPr/>
          <p:nvPr/>
        </p:nvSpPr>
        <p:spPr>
          <a:xfrm>
            <a:off x="3665727" y="5455920"/>
            <a:ext cx="2228215" cy="0"/>
          </a:xfrm>
          <a:custGeom>
            <a:avLst/>
            <a:gdLst/>
            <a:ahLst/>
            <a:cxnLst/>
            <a:rect l="l" t="t" r="r" b="b"/>
            <a:pathLst>
              <a:path w="2228215">
                <a:moveTo>
                  <a:pt x="2228087" y="0"/>
                </a:moveTo>
                <a:lnTo>
                  <a:pt x="0" y="0"/>
                </a:lnTo>
              </a:path>
            </a:pathLst>
          </a:custGeom>
          <a:ln w="27431">
            <a:solidFill>
              <a:srgbClr val="000000"/>
            </a:solidFill>
          </a:ln>
        </p:spPr>
        <p:txBody>
          <a:bodyPr wrap="square" lIns="0" tIns="0" rIns="0" bIns="0" rtlCol="0"/>
          <a:lstStyle/>
          <a:p>
            <a:endParaRPr/>
          </a:p>
        </p:txBody>
      </p:sp>
      <p:sp>
        <p:nvSpPr>
          <p:cNvPr id="6" name="object 6"/>
          <p:cNvSpPr/>
          <p:nvPr/>
        </p:nvSpPr>
        <p:spPr>
          <a:xfrm>
            <a:off x="5890767" y="5410200"/>
            <a:ext cx="146685" cy="94615"/>
          </a:xfrm>
          <a:custGeom>
            <a:avLst/>
            <a:gdLst/>
            <a:ahLst/>
            <a:cxnLst/>
            <a:rect l="l" t="t" r="r" b="b"/>
            <a:pathLst>
              <a:path w="146685" h="94614">
                <a:moveTo>
                  <a:pt x="0" y="0"/>
                </a:moveTo>
                <a:lnTo>
                  <a:pt x="0" y="94487"/>
                </a:lnTo>
                <a:lnTo>
                  <a:pt x="146304" y="48768"/>
                </a:lnTo>
                <a:lnTo>
                  <a:pt x="0" y="0"/>
                </a:lnTo>
                <a:close/>
              </a:path>
            </a:pathLst>
          </a:custGeom>
          <a:solidFill>
            <a:srgbClr val="000000"/>
          </a:solidFill>
        </p:spPr>
        <p:txBody>
          <a:bodyPr wrap="square" lIns="0" tIns="0" rIns="0" bIns="0" rtlCol="0"/>
          <a:lstStyle/>
          <a:p>
            <a:endParaRPr/>
          </a:p>
        </p:txBody>
      </p:sp>
      <p:sp>
        <p:nvSpPr>
          <p:cNvPr id="7" name="object 7"/>
          <p:cNvSpPr/>
          <p:nvPr/>
        </p:nvSpPr>
        <p:spPr>
          <a:xfrm>
            <a:off x="3525520" y="5410200"/>
            <a:ext cx="146685" cy="94615"/>
          </a:xfrm>
          <a:custGeom>
            <a:avLst/>
            <a:gdLst/>
            <a:ahLst/>
            <a:cxnLst/>
            <a:rect l="l" t="t" r="r" b="b"/>
            <a:pathLst>
              <a:path w="146685" h="94614">
                <a:moveTo>
                  <a:pt x="146303" y="0"/>
                </a:moveTo>
                <a:lnTo>
                  <a:pt x="0" y="48768"/>
                </a:lnTo>
                <a:lnTo>
                  <a:pt x="146303" y="94487"/>
                </a:lnTo>
                <a:lnTo>
                  <a:pt x="146303" y="0"/>
                </a:lnTo>
                <a:close/>
              </a:path>
            </a:pathLst>
          </a:custGeom>
          <a:solidFill>
            <a:srgbClr val="000000"/>
          </a:solidFill>
        </p:spPr>
        <p:txBody>
          <a:bodyPr wrap="square" lIns="0" tIns="0" rIns="0" bIns="0" rtlCol="0"/>
          <a:lstStyle/>
          <a:p>
            <a:endParaRPr/>
          </a:p>
        </p:txBody>
      </p:sp>
      <p:sp>
        <p:nvSpPr>
          <p:cNvPr id="8" name="object 8"/>
          <p:cNvSpPr/>
          <p:nvPr/>
        </p:nvSpPr>
        <p:spPr>
          <a:xfrm>
            <a:off x="3662679" y="4922520"/>
            <a:ext cx="3218815" cy="0"/>
          </a:xfrm>
          <a:custGeom>
            <a:avLst/>
            <a:gdLst/>
            <a:ahLst/>
            <a:cxnLst/>
            <a:rect l="l" t="t" r="r" b="b"/>
            <a:pathLst>
              <a:path w="3218815">
                <a:moveTo>
                  <a:pt x="3218687" y="0"/>
                </a:moveTo>
                <a:lnTo>
                  <a:pt x="0" y="0"/>
                </a:lnTo>
              </a:path>
            </a:pathLst>
          </a:custGeom>
          <a:ln w="27431">
            <a:solidFill>
              <a:srgbClr val="000000"/>
            </a:solidFill>
          </a:ln>
        </p:spPr>
        <p:txBody>
          <a:bodyPr wrap="square" lIns="0" tIns="0" rIns="0" bIns="0" rtlCol="0"/>
          <a:lstStyle/>
          <a:p>
            <a:endParaRPr/>
          </a:p>
        </p:txBody>
      </p:sp>
      <p:sp>
        <p:nvSpPr>
          <p:cNvPr id="9" name="object 9"/>
          <p:cNvSpPr/>
          <p:nvPr/>
        </p:nvSpPr>
        <p:spPr>
          <a:xfrm>
            <a:off x="6878319" y="4876800"/>
            <a:ext cx="146685" cy="94615"/>
          </a:xfrm>
          <a:custGeom>
            <a:avLst/>
            <a:gdLst/>
            <a:ahLst/>
            <a:cxnLst/>
            <a:rect l="l" t="t" r="r" b="b"/>
            <a:pathLst>
              <a:path w="146684" h="94614">
                <a:moveTo>
                  <a:pt x="0" y="0"/>
                </a:moveTo>
                <a:lnTo>
                  <a:pt x="0" y="94487"/>
                </a:lnTo>
                <a:lnTo>
                  <a:pt x="146303" y="45719"/>
                </a:lnTo>
                <a:lnTo>
                  <a:pt x="0" y="0"/>
                </a:lnTo>
                <a:close/>
              </a:path>
            </a:pathLst>
          </a:custGeom>
          <a:solidFill>
            <a:srgbClr val="000000"/>
          </a:solidFill>
        </p:spPr>
        <p:txBody>
          <a:bodyPr wrap="square" lIns="0" tIns="0" rIns="0" bIns="0" rtlCol="0"/>
          <a:lstStyle/>
          <a:p>
            <a:endParaRPr/>
          </a:p>
        </p:txBody>
      </p:sp>
      <p:sp>
        <p:nvSpPr>
          <p:cNvPr id="10" name="object 10"/>
          <p:cNvSpPr/>
          <p:nvPr/>
        </p:nvSpPr>
        <p:spPr>
          <a:xfrm>
            <a:off x="3519423" y="4876800"/>
            <a:ext cx="149860" cy="94615"/>
          </a:xfrm>
          <a:custGeom>
            <a:avLst/>
            <a:gdLst/>
            <a:ahLst/>
            <a:cxnLst/>
            <a:rect l="l" t="t" r="r" b="b"/>
            <a:pathLst>
              <a:path w="149860" h="94614">
                <a:moveTo>
                  <a:pt x="149351" y="0"/>
                </a:moveTo>
                <a:lnTo>
                  <a:pt x="0" y="45719"/>
                </a:lnTo>
                <a:lnTo>
                  <a:pt x="149351" y="94487"/>
                </a:lnTo>
                <a:lnTo>
                  <a:pt x="149351" y="0"/>
                </a:lnTo>
                <a:close/>
              </a:path>
            </a:pathLst>
          </a:custGeom>
          <a:solidFill>
            <a:srgbClr val="000000"/>
          </a:solidFill>
        </p:spPr>
        <p:txBody>
          <a:bodyPr wrap="square" lIns="0" tIns="0" rIns="0" bIns="0" rtlCol="0"/>
          <a:lstStyle/>
          <a:p>
            <a:endParaRPr/>
          </a:p>
        </p:txBody>
      </p:sp>
      <p:sp>
        <p:nvSpPr>
          <p:cNvPr id="11" name="object 11"/>
          <p:cNvSpPr txBox="1"/>
          <p:nvPr/>
        </p:nvSpPr>
        <p:spPr>
          <a:xfrm>
            <a:off x="151574" y="856232"/>
            <a:ext cx="10541826" cy="3756798"/>
          </a:xfrm>
          <a:prstGeom prst="rect">
            <a:avLst/>
          </a:prstGeom>
        </p:spPr>
        <p:txBody>
          <a:bodyPr vert="horz" wrap="square" lIns="0" tIns="85725" rIns="0" bIns="0" rtlCol="0">
            <a:spAutoFit/>
          </a:bodyPr>
          <a:lstStyle/>
          <a:p>
            <a:pPr marL="356870" indent="-344170">
              <a:lnSpc>
                <a:spcPct val="100000"/>
              </a:lnSpc>
              <a:spcBef>
                <a:spcPts val="675"/>
              </a:spcBef>
              <a:buFont typeface="Times New Roman"/>
              <a:buChar char="•"/>
              <a:tabLst>
                <a:tab pos="356870" algn="l"/>
                <a:tab pos="357505" algn="l"/>
              </a:tabLst>
            </a:pPr>
            <a:r>
              <a:rPr sz="2400" i="1" dirty="0">
                <a:latin typeface="Times New Roman"/>
                <a:cs typeface="Times New Roman"/>
              </a:rPr>
              <a:t>Completion time </a:t>
            </a:r>
            <a:r>
              <a:rPr sz="2400" dirty="0">
                <a:latin typeface="Times New Roman"/>
                <a:cs typeface="Times New Roman"/>
              </a:rPr>
              <a:t>– the instant at </a:t>
            </a:r>
            <a:r>
              <a:rPr sz="2400" spc="-5" dirty="0">
                <a:latin typeface="Times New Roman"/>
                <a:cs typeface="Times New Roman"/>
              </a:rPr>
              <a:t>which </a:t>
            </a:r>
            <a:r>
              <a:rPr sz="2400" dirty="0">
                <a:latin typeface="Times New Roman"/>
                <a:cs typeface="Times New Roman"/>
              </a:rPr>
              <a:t>a job completes</a:t>
            </a:r>
            <a:r>
              <a:rPr sz="2400" spc="-30" dirty="0">
                <a:latin typeface="Times New Roman"/>
                <a:cs typeface="Times New Roman"/>
              </a:rPr>
              <a:t> </a:t>
            </a:r>
            <a:r>
              <a:rPr sz="2400" dirty="0">
                <a:latin typeface="Times New Roman"/>
                <a:cs typeface="Times New Roman"/>
              </a:rPr>
              <a:t>execution</a:t>
            </a:r>
          </a:p>
          <a:p>
            <a:pPr marL="356870" indent="-344170">
              <a:lnSpc>
                <a:spcPct val="100000"/>
              </a:lnSpc>
              <a:spcBef>
                <a:spcPts val="575"/>
              </a:spcBef>
              <a:buFont typeface="Times New Roman"/>
              <a:buChar char="•"/>
              <a:tabLst>
                <a:tab pos="356870" algn="l"/>
                <a:tab pos="357505" algn="l"/>
              </a:tabLst>
            </a:pPr>
            <a:r>
              <a:rPr sz="2400" i="1" dirty="0">
                <a:latin typeface="Times New Roman"/>
                <a:cs typeface="Times New Roman"/>
              </a:rPr>
              <a:t>Relative deadline </a:t>
            </a:r>
            <a:r>
              <a:rPr sz="2400" dirty="0">
                <a:latin typeface="Times New Roman"/>
                <a:cs typeface="Times New Roman"/>
              </a:rPr>
              <a:t>– the maximum allowable job response</a:t>
            </a:r>
            <a:r>
              <a:rPr sz="2400" spc="-25" dirty="0">
                <a:latin typeface="Times New Roman"/>
                <a:cs typeface="Times New Roman"/>
              </a:rPr>
              <a:t> </a:t>
            </a:r>
            <a:r>
              <a:rPr sz="2400" dirty="0">
                <a:latin typeface="Times New Roman"/>
                <a:cs typeface="Times New Roman"/>
              </a:rPr>
              <a:t>time</a:t>
            </a:r>
          </a:p>
          <a:p>
            <a:pPr marL="356870" marR="14604" indent="-344170">
              <a:lnSpc>
                <a:spcPct val="100000"/>
              </a:lnSpc>
              <a:spcBef>
                <a:spcPts val="555"/>
              </a:spcBef>
              <a:buFont typeface="Times New Roman"/>
              <a:buChar char="•"/>
              <a:tabLst>
                <a:tab pos="356870" algn="l"/>
                <a:tab pos="357505" algn="l"/>
              </a:tabLst>
            </a:pPr>
            <a:r>
              <a:rPr sz="2400" i="1" dirty="0">
                <a:latin typeface="Times New Roman"/>
                <a:cs typeface="Times New Roman"/>
              </a:rPr>
              <a:t>Absolute deadline </a:t>
            </a:r>
            <a:r>
              <a:rPr sz="2400" dirty="0">
                <a:latin typeface="Times New Roman"/>
                <a:cs typeface="Times New Roman"/>
              </a:rPr>
              <a:t>– the instant of time by </a:t>
            </a:r>
            <a:r>
              <a:rPr sz="2400" spc="-5" dirty="0">
                <a:latin typeface="Times New Roman"/>
                <a:cs typeface="Times New Roman"/>
              </a:rPr>
              <a:t>which </a:t>
            </a:r>
            <a:r>
              <a:rPr sz="2400" dirty="0">
                <a:latin typeface="Times New Roman"/>
                <a:cs typeface="Times New Roman"/>
              </a:rPr>
              <a:t>a job is</a:t>
            </a:r>
            <a:r>
              <a:rPr sz="2400" spc="-105" dirty="0">
                <a:latin typeface="Times New Roman"/>
                <a:cs typeface="Times New Roman"/>
              </a:rPr>
              <a:t> </a:t>
            </a:r>
            <a:r>
              <a:rPr sz="2400" dirty="0">
                <a:latin typeface="Times New Roman"/>
                <a:cs typeface="Times New Roman"/>
              </a:rPr>
              <a:t>required  to be completed (often called </a:t>
            </a:r>
            <a:r>
              <a:rPr sz="2400" spc="-5" dirty="0">
                <a:latin typeface="Times New Roman"/>
                <a:cs typeface="Times New Roman"/>
              </a:rPr>
              <a:t>simply </a:t>
            </a:r>
            <a:r>
              <a:rPr sz="2400" dirty="0">
                <a:latin typeface="Times New Roman"/>
                <a:cs typeface="Times New Roman"/>
              </a:rPr>
              <a:t>the</a:t>
            </a:r>
            <a:r>
              <a:rPr sz="2400" spc="-10" dirty="0">
                <a:latin typeface="Times New Roman"/>
                <a:cs typeface="Times New Roman"/>
              </a:rPr>
              <a:t> </a:t>
            </a:r>
            <a:r>
              <a:rPr sz="2400" i="1" dirty="0">
                <a:latin typeface="Times New Roman"/>
                <a:cs typeface="Times New Roman"/>
              </a:rPr>
              <a:t>deadline</a:t>
            </a:r>
            <a:r>
              <a:rPr sz="2400" dirty="0">
                <a:latin typeface="Times New Roman"/>
                <a:cs typeface="Times New Roman"/>
              </a:rPr>
              <a:t>)</a:t>
            </a:r>
          </a:p>
          <a:p>
            <a:pPr marL="756285" lvl="1" indent="-286385">
              <a:lnSpc>
                <a:spcPct val="100000"/>
              </a:lnSpc>
              <a:spcBef>
                <a:spcPts val="515"/>
              </a:spcBef>
              <a:buFont typeface="Times New Roman"/>
              <a:buChar char="–"/>
              <a:tabLst>
                <a:tab pos="756285" algn="l"/>
                <a:tab pos="756920" algn="l"/>
              </a:tabLst>
            </a:pPr>
            <a:r>
              <a:rPr sz="2400" i="1" spc="-5" dirty="0">
                <a:latin typeface="Times New Roman"/>
                <a:cs typeface="Times New Roman"/>
              </a:rPr>
              <a:t>absolute deadline </a:t>
            </a:r>
            <a:r>
              <a:rPr sz="2400" spc="-5" dirty="0">
                <a:latin typeface="Times New Roman"/>
                <a:cs typeface="Times New Roman"/>
              </a:rPr>
              <a:t>= </a:t>
            </a:r>
            <a:r>
              <a:rPr sz="2400" i="1" spc="-5" dirty="0">
                <a:latin typeface="Times New Roman"/>
                <a:cs typeface="Times New Roman"/>
              </a:rPr>
              <a:t>release time </a:t>
            </a:r>
            <a:r>
              <a:rPr sz="2400" spc="-5" dirty="0">
                <a:latin typeface="Times New Roman"/>
                <a:cs typeface="Times New Roman"/>
              </a:rPr>
              <a:t>+ </a:t>
            </a:r>
            <a:r>
              <a:rPr sz="2400" i="1" spc="-5" dirty="0">
                <a:latin typeface="Times New Roman"/>
                <a:cs typeface="Times New Roman"/>
              </a:rPr>
              <a:t>relative</a:t>
            </a:r>
            <a:r>
              <a:rPr sz="2400" i="1" spc="75" dirty="0">
                <a:latin typeface="Times New Roman"/>
                <a:cs typeface="Times New Roman"/>
              </a:rPr>
              <a:t> </a:t>
            </a:r>
            <a:r>
              <a:rPr sz="2400" i="1" spc="-5" dirty="0">
                <a:latin typeface="Times New Roman"/>
                <a:cs typeface="Times New Roman"/>
              </a:rPr>
              <a:t>deadline</a:t>
            </a:r>
            <a:endParaRPr sz="2400" dirty="0">
              <a:latin typeface="Times New Roman"/>
              <a:cs typeface="Times New Roman"/>
            </a:endParaRPr>
          </a:p>
          <a:p>
            <a:pPr marL="756285" lvl="1" indent="-286385">
              <a:lnSpc>
                <a:spcPct val="100000"/>
              </a:lnSpc>
              <a:spcBef>
                <a:spcPts val="459"/>
              </a:spcBef>
              <a:buFont typeface="Times New Roman"/>
              <a:buChar char="–"/>
              <a:tabLst>
                <a:tab pos="756285" algn="l"/>
                <a:tab pos="756920" algn="l"/>
              </a:tabLst>
            </a:pPr>
            <a:r>
              <a:rPr sz="2400" i="1" spc="-5" dirty="0">
                <a:latin typeface="Times New Roman"/>
                <a:cs typeface="Times New Roman"/>
              </a:rPr>
              <a:t>Feasible interval </a:t>
            </a:r>
            <a:r>
              <a:rPr sz="2400" dirty="0">
                <a:latin typeface="Times New Roman"/>
                <a:cs typeface="Times New Roman"/>
              </a:rPr>
              <a:t>for </a:t>
            </a:r>
            <a:r>
              <a:rPr sz="2400" spc="-5" dirty="0">
                <a:latin typeface="Times New Roman"/>
                <a:cs typeface="Times New Roman"/>
              </a:rPr>
              <a:t>a job </a:t>
            </a:r>
            <a:r>
              <a:rPr sz="2400" i="1" spc="10" dirty="0">
                <a:latin typeface="Times New Roman"/>
                <a:cs typeface="Times New Roman"/>
              </a:rPr>
              <a:t>J</a:t>
            </a:r>
            <a:r>
              <a:rPr sz="2400" i="1" spc="15" baseline="-21367" dirty="0">
                <a:latin typeface="Times New Roman"/>
                <a:cs typeface="Times New Roman"/>
              </a:rPr>
              <a:t>i </a:t>
            </a:r>
            <a:r>
              <a:rPr sz="2400" spc="5" dirty="0">
                <a:latin typeface="Times New Roman"/>
                <a:cs typeface="Times New Roman"/>
              </a:rPr>
              <a:t>is </a:t>
            </a:r>
            <a:r>
              <a:rPr sz="2400" spc="-5" dirty="0">
                <a:latin typeface="Times New Roman"/>
                <a:cs typeface="Times New Roman"/>
              </a:rPr>
              <a:t>the interval </a:t>
            </a:r>
            <a:r>
              <a:rPr sz="2400" dirty="0">
                <a:latin typeface="Times New Roman"/>
                <a:cs typeface="Times New Roman"/>
              </a:rPr>
              <a:t>(</a:t>
            </a:r>
            <a:r>
              <a:rPr sz="2400" i="1" dirty="0">
                <a:latin typeface="Times New Roman"/>
                <a:cs typeface="Times New Roman"/>
              </a:rPr>
              <a:t>r</a:t>
            </a:r>
            <a:r>
              <a:rPr sz="2400" i="1" baseline="-21367" dirty="0">
                <a:latin typeface="Times New Roman"/>
                <a:cs typeface="Times New Roman"/>
              </a:rPr>
              <a:t>i</a:t>
            </a:r>
            <a:r>
              <a:rPr sz="2400" dirty="0">
                <a:latin typeface="Times New Roman"/>
                <a:cs typeface="Times New Roman"/>
              </a:rPr>
              <a:t>,</a:t>
            </a:r>
            <a:r>
              <a:rPr sz="2400" spc="85" dirty="0">
                <a:latin typeface="Times New Roman"/>
                <a:cs typeface="Times New Roman"/>
              </a:rPr>
              <a:t> </a:t>
            </a:r>
            <a:r>
              <a:rPr sz="2400" i="1" spc="5" dirty="0">
                <a:latin typeface="Times New Roman"/>
                <a:cs typeface="Times New Roman"/>
              </a:rPr>
              <a:t>d</a:t>
            </a:r>
            <a:r>
              <a:rPr sz="2400" i="1" spc="7" baseline="-21367" dirty="0">
                <a:latin typeface="Times New Roman"/>
                <a:cs typeface="Times New Roman"/>
              </a:rPr>
              <a:t>i</a:t>
            </a:r>
            <a:r>
              <a:rPr sz="2400" spc="5" dirty="0">
                <a:latin typeface="Times New Roman"/>
                <a:cs typeface="Times New Roman"/>
              </a:rPr>
              <a:t>]</a:t>
            </a:r>
            <a:r>
              <a:rPr lang="en-US" sz="2400" spc="5" dirty="0">
                <a:latin typeface="Times New Roman"/>
                <a:cs typeface="Times New Roman"/>
              </a:rPr>
              <a:t>    </a:t>
            </a:r>
            <a:r>
              <a:rPr lang="en-US" sz="2400" b="1" spc="5" dirty="0">
                <a:solidFill>
                  <a:srgbClr val="FF0000"/>
                </a:solidFill>
                <a:latin typeface="Times New Roman"/>
                <a:cs typeface="Times New Roman"/>
              </a:rPr>
              <a:t> ( Exclusive , ] inclusive</a:t>
            </a:r>
            <a:endParaRPr sz="2400" b="1" dirty="0">
              <a:solidFill>
                <a:srgbClr val="FF0000"/>
              </a:solidFill>
              <a:latin typeface="Times New Roman"/>
              <a:cs typeface="Times New Roman"/>
            </a:endParaRPr>
          </a:p>
          <a:p>
            <a:pPr marL="356870" indent="-344170">
              <a:lnSpc>
                <a:spcPct val="100000"/>
              </a:lnSpc>
              <a:spcBef>
                <a:spcPts val="535"/>
              </a:spcBef>
              <a:buChar char="•"/>
              <a:tabLst>
                <a:tab pos="356870" algn="l"/>
                <a:tab pos="357505" algn="l"/>
              </a:tabLst>
            </a:pPr>
            <a:r>
              <a:rPr sz="2400" spc="-5" dirty="0">
                <a:latin typeface="Times New Roman"/>
                <a:cs typeface="Times New Roman"/>
              </a:rPr>
              <a:t>Deadlines </a:t>
            </a:r>
            <a:r>
              <a:rPr sz="2400" dirty="0">
                <a:latin typeface="Times New Roman"/>
                <a:cs typeface="Times New Roman"/>
              </a:rPr>
              <a:t>are examples of </a:t>
            </a:r>
            <a:r>
              <a:rPr sz="2400" i="1" dirty="0">
                <a:latin typeface="Times New Roman"/>
                <a:cs typeface="Times New Roman"/>
              </a:rPr>
              <a:t>timing</a:t>
            </a:r>
            <a:r>
              <a:rPr sz="2400" i="1" spc="-10" dirty="0">
                <a:latin typeface="Times New Roman"/>
                <a:cs typeface="Times New Roman"/>
              </a:rPr>
              <a:t> </a:t>
            </a:r>
            <a:r>
              <a:rPr sz="2400" i="1" dirty="0">
                <a:latin typeface="Times New Roman"/>
                <a:cs typeface="Times New Roman"/>
              </a:rPr>
              <a:t>constraints</a:t>
            </a:r>
            <a:endParaRPr sz="2400" dirty="0">
              <a:latin typeface="Times New Roman"/>
              <a:cs typeface="Times New Roman"/>
            </a:endParaRPr>
          </a:p>
          <a:p>
            <a:pPr>
              <a:lnSpc>
                <a:spcPct val="100000"/>
              </a:lnSpc>
              <a:spcBef>
                <a:spcPts val="45"/>
              </a:spcBef>
            </a:pPr>
            <a:endParaRPr sz="2400" dirty="0">
              <a:latin typeface="Times New Roman"/>
              <a:cs typeface="Times New Roman"/>
            </a:endParaRPr>
          </a:p>
          <a:p>
            <a:pPr marR="154940" algn="ctr">
              <a:lnSpc>
                <a:spcPct val="100000"/>
              </a:lnSpc>
              <a:spcBef>
                <a:spcPts val="5"/>
              </a:spcBef>
            </a:pPr>
            <a:r>
              <a:rPr sz="2400" dirty="0">
                <a:latin typeface="Times New Roman"/>
                <a:cs typeface="Times New Roman"/>
              </a:rPr>
              <a:t>Relative deadline,</a:t>
            </a:r>
            <a:r>
              <a:rPr sz="2400" spc="-10" dirty="0">
                <a:latin typeface="Times New Roman"/>
                <a:cs typeface="Times New Roman"/>
              </a:rPr>
              <a:t> </a:t>
            </a:r>
            <a:r>
              <a:rPr sz="2400" i="1" spc="-5" dirty="0">
                <a:latin typeface="Times New Roman"/>
                <a:cs typeface="Times New Roman"/>
              </a:rPr>
              <a:t>D</a:t>
            </a:r>
            <a:r>
              <a:rPr sz="2400" i="1" spc="-7" baseline="-23148" dirty="0">
                <a:latin typeface="Times New Roman"/>
                <a:cs typeface="Times New Roman"/>
              </a:rPr>
              <a:t>i</a:t>
            </a:r>
            <a:endParaRPr sz="2400" baseline="-23148" dirty="0">
              <a:latin typeface="Times New Roman"/>
              <a:cs typeface="Times New Roman"/>
            </a:endParaRPr>
          </a:p>
        </p:txBody>
      </p:sp>
      <p:sp>
        <p:nvSpPr>
          <p:cNvPr id="12" name="object 12"/>
          <p:cNvSpPr/>
          <p:nvPr/>
        </p:nvSpPr>
        <p:spPr>
          <a:xfrm>
            <a:off x="7024623" y="6208776"/>
            <a:ext cx="0" cy="619125"/>
          </a:xfrm>
          <a:custGeom>
            <a:avLst/>
            <a:gdLst/>
            <a:ahLst/>
            <a:cxnLst/>
            <a:rect l="l" t="t" r="r" b="b"/>
            <a:pathLst>
              <a:path h="619125">
                <a:moveTo>
                  <a:pt x="0" y="618743"/>
                </a:moveTo>
                <a:lnTo>
                  <a:pt x="0" y="0"/>
                </a:lnTo>
              </a:path>
            </a:pathLst>
          </a:custGeom>
          <a:ln w="27431">
            <a:solidFill>
              <a:srgbClr val="000000"/>
            </a:solidFill>
          </a:ln>
        </p:spPr>
        <p:txBody>
          <a:bodyPr wrap="square" lIns="0" tIns="0" rIns="0" bIns="0" rtlCol="0"/>
          <a:lstStyle/>
          <a:p>
            <a:endParaRPr/>
          </a:p>
        </p:txBody>
      </p:sp>
      <p:sp>
        <p:nvSpPr>
          <p:cNvPr id="13" name="object 13"/>
          <p:cNvSpPr/>
          <p:nvPr/>
        </p:nvSpPr>
        <p:spPr>
          <a:xfrm>
            <a:off x="6978904" y="6068567"/>
            <a:ext cx="94615" cy="146685"/>
          </a:xfrm>
          <a:custGeom>
            <a:avLst/>
            <a:gdLst/>
            <a:ahLst/>
            <a:cxnLst/>
            <a:rect l="l" t="t" r="r" b="b"/>
            <a:pathLst>
              <a:path w="94615" h="146685">
                <a:moveTo>
                  <a:pt x="45720" y="0"/>
                </a:moveTo>
                <a:lnTo>
                  <a:pt x="0" y="146303"/>
                </a:lnTo>
                <a:lnTo>
                  <a:pt x="94488" y="146303"/>
                </a:lnTo>
                <a:lnTo>
                  <a:pt x="45720" y="0"/>
                </a:lnTo>
                <a:close/>
              </a:path>
            </a:pathLst>
          </a:custGeom>
          <a:solidFill>
            <a:srgbClr val="000000"/>
          </a:solidFill>
        </p:spPr>
        <p:txBody>
          <a:bodyPr wrap="square" lIns="0" tIns="0" rIns="0" bIns="0" rtlCol="0"/>
          <a:lstStyle/>
          <a:p>
            <a:endParaRPr/>
          </a:p>
        </p:txBody>
      </p:sp>
      <p:sp>
        <p:nvSpPr>
          <p:cNvPr id="14" name="object 14"/>
          <p:cNvSpPr txBox="1"/>
          <p:nvPr/>
        </p:nvSpPr>
        <p:spPr>
          <a:xfrm>
            <a:off x="6041135" y="6782816"/>
            <a:ext cx="195453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Times New Roman"/>
                <a:cs typeface="Times New Roman"/>
              </a:rPr>
              <a:t>Absolute </a:t>
            </a:r>
            <a:r>
              <a:rPr sz="1800" dirty="0">
                <a:latin typeface="Times New Roman"/>
                <a:cs typeface="Times New Roman"/>
              </a:rPr>
              <a:t>deadline,</a:t>
            </a:r>
            <a:r>
              <a:rPr sz="1800" spc="-85" dirty="0">
                <a:latin typeface="Times New Roman"/>
                <a:cs typeface="Times New Roman"/>
              </a:rPr>
              <a:t> </a:t>
            </a:r>
            <a:r>
              <a:rPr sz="1800" i="1" spc="5" dirty="0">
                <a:latin typeface="Times New Roman"/>
                <a:cs typeface="Times New Roman"/>
              </a:rPr>
              <a:t>d</a:t>
            </a:r>
            <a:r>
              <a:rPr sz="1800" i="1" spc="7" baseline="-23148" dirty="0">
                <a:latin typeface="Times New Roman"/>
                <a:cs typeface="Times New Roman"/>
              </a:rPr>
              <a:t>i</a:t>
            </a:r>
            <a:endParaRPr sz="1800" baseline="-23148">
              <a:latin typeface="Times New Roman"/>
              <a:cs typeface="Times New Roman"/>
            </a:endParaRPr>
          </a:p>
        </p:txBody>
      </p:sp>
      <p:sp>
        <p:nvSpPr>
          <p:cNvPr id="15" name="object 15"/>
          <p:cNvSpPr/>
          <p:nvPr/>
        </p:nvSpPr>
        <p:spPr>
          <a:xfrm>
            <a:off x="6034023" y="62087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16" name="object 16"/>
          <p:cNvSpPr/>
          <p:nvPr/>
        </p:nvSpPr>
        <p:spPr>
          <a:xfrm>
            <a:off x="5988303" y="6068567"/>
            <a:ext cx="94615" cy="146685"/>
          </a:xfrm>
          <a:custGeom>
            <a:avLst/>
            <a:gdLst/>
            <a:ahLst/>
            <a:cxnLst/>
            <a:rect l="l" t="t" r="r" b="b"/>
            <a:pathLst>
              <a:path w="94614" h="146685">
                <a:moveTo>
                  <a:pt x="48768" y="0"/>
                </a:moveTo>
                <a:lnTo>
                  <a:pt x="0" y="146303"/>
                </a:lnTo>
                <a:lnTo>
                  <a:pt x="94487" y="146303"/>
                </a:lnTo>
                <a:lnTo>
                  <a:pt x="48768" y="0"/>
                </a:lnTo>
                <a:close/>
              </a:path>
            </a:pathLst>
          </a:custGeom>
          <a:solidFill>
            <a:srgbClr val="000000"/>
          </a:solidFill>
        </p:spPr>
        <p:txBody>
          <a:bodyPr wrap="square" lIns="0" tIns="0" rIns="0" bIns="0" rtlCol="0"/>
          <a:lstStyle/>
          <a:p>
            <a:endParaRPr/>
          </a:p>
        </p:txBody>
      </p:sp>
      <p:sp>
        <p:nvSpPr>
          <p:cNvPr id="17" name="object 17"/>
          <p:cNvSpPr txBox="1"/>
          <p:nvPr/>
        </p:nvSpPr>
        <p:spPr>
          <a:xfrm>
            <a:off x="5224271" y="6310376"/>
            <a:ext cx="156908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Completion</a:t>
            </a:r>
            <a:r>
              <a:rPr sz="1800" spc="-85"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sp>
        <p:nvSpPr>
          <p:cNvPr id="18" name="object 18"/>
          <p:cNvSpPr/>
          <p:nvPr/>
        </p:nvSpPr>
        <p:spPr>
          <a:xfrm>
            <a:off x="3136900" y="5987796"/>
            <a:ext cx="685800" cy="152400"/>
          </a:xfrm>
          <a:prstGeom prst="rect">
            <a:avLst/>
          </a:prstGeom>
          <a:blipFill>
            <a:blip r:embed="rId4" cstate="print"/>
            <a:stretch>
              <a:fillRect/>
            </a:stretch>
          </a:blipFill>
        </p:spPr>
        <p:txBody>
          <a:bodyPr wrap="square" lIns="0" tIns="0" rIns="0" bIns="0" rtlCol="0"/>
          <a:lstStyle/>
          <a:p>
            <a:endParaRPr/>
          </a:p>
        </p:txBody>
      </p:sp>
      <p:sp>
        <p:nvSpPr>
          <p:cNvPr id="19" name="object 19"/>
          <p:cNvSpPr/>
          <p:nvPr/>
        </p:nvSpPr>
        <p:spPr>
          <a:xfrm>
            <a:off x="3522471" y="6361175"/>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20" name="object 20"/>
          <p:cNvSpPr/>
          <p:nvPr/>
        </p:nvSpPr>
        <p:spPr>
          <a:xfrm>
            <a:off x="3476752" y="6220967"/>
            <a:ext cx="94615" cy="146685"/>
          </a:xfrm>
          <a:custGeom>
            <a:avLst/>
            <a:gdLst/>
            <a:ahLst/>
            <a:cxnLst/>
            <a:rect l="l" t="t" r="r" b="b"/>
            <a:pathLst>
              <a:path w="94614" h="146685">
                <a:moveTo>
                  <a:pt x="48768" y="0"/>
                </a:moveTo>
                <a:lnTo>
                  <a:pt x="0" y="146302"/>
                </a:lnTo>
                <a:lnTo>
                  <a:pt x="94487" y="146302"/>
                </a:lnTo>
                <a:lnTo>
                  <a:pt x="48768" y="0"/>
                </a:lnTo>
                <a:close/>
              </a:path>
            </a:pathLst>
          </a:custGeom>
          <a:solidFill>
            <a:srgbClr val="000000"/>
          </a:solidFill>
        </p:spPr>
        <p:txBody>
          <a:bodyPr wrap="square" lIns="0" tIns="0" rIns="0" bIns="0" rtlCol="0"/>
          <a:lstStyle/>
          <a:p>
            <a:endParaRPr/>
          </a:p>
        </p:txBody>
      </p:sp>
      <p:sp>
        <p:nvSpPr>
          <p:cNvPr id="21" name="object 21"/>
          <p:cNvSpPr txBox="1"/>
          <p:nvPr/>
        </p:nvSpPr>
        <p:spPr>
          <a:xfrm>
            <a:off x="2791967" y="5865367"/>
            <a:ext cx="1449070" cy="912494"/>
          </a:xfrm>
          <a:prstGeom prst="rect">
            <a:avLst/>
          </a:prstGeom>
        </p:spPr>
        <p:txBody>
          <a:bodyPr vert="horz" wrap="square" lIns="0" tIns="12700" rIns="0" bIns="0" rtlCol="0">
            <a:spAutoFit/>
          </a:bodyPr>
          <a:lstStyle/>
          <a:p>
            <a:pPr marL="55244">
              <a:lnSpc>
                <a:spcPct val="100000"/>
              </a:lnSpc>
              <a:spcBef>
                <a:spcPts val="100"/>
              </a:spcBef>
              <a:tabLst>
                <a:tab pos="1100455" algn="l"/>
              </a:tabLst>
            </a:pPr>
            <a:r>
              <a:rPr sz="2700" i="1" spc="-7" baseline="-15432" dirty="0">
                <a:latin typeface="Times New Roman"/>
                <a:cs typeface="Times New Roman"/>
              </a:rPr>
              <a:t>r</a:t>
            </a:r>
            <a:r>
              <a:rPr sz="1800" i="1" spc="-7" baseline="-46296" dirty="0">
                <a:latin typeface="Times New Roman"/>
                <a:cs typeface="Times New Roman"/>
              </a:rPr>
              <a:t>i</a:t>
            </a:r>
            <a:r>
              <a:rPr sz="1200" spc="-5" dirty="0">
                <a:latin typeface="Symbol"/>
                <a:cs typeface="Symbol"/>
              </a:rPr>
              <a:t></a:t>
            </a:r>
            <a:r>
              <a:rPr sz="1200" spc="-5" dirty="0">
                <a:latin typeface="Times New Roman"/>
                <a:cs typeface="Times New Roman"/>
              </a:rPr>
              <a:t>	</a:t>
            </a:r>
            <a:r>
              <a:rPr sz="2700" i="1" spc="-7" baseline="-15432" dirty="0">
                <a:latin typeface="Times New Roman"/>
                <a:cs typeface="Times New Roman"/>
              </a:rPr>
              <a:t>r</a:t>
            </a:r>
            <a:r>
              <a:rPr sz="1800" i="1" spc="-7" baseline="-46296" dirty="0">
                <a:latin typeface="Times New Roman"/>
                <a:cs typeface="Times New Roman"/>
              </a:rPr>
              <a:t>i</a:t>
            </a:r>
            <a:r>
              <a:rPr sz="1200" spc="-5" dirty="0">
                <a:latin typeface="Times New Roman"/>
                <a:cs typeface="Times New Roman"/>
              </a:rPr>
              <a:t>+</a:t>
            </a:r>
            <a:endParaRPr sz="1200">
              <a:latin typeface="Times New Roman"/>
              <a:cs typeface="Times New Roman"/>
            </a:endParaRPr>
          </a:p>
          <a:p>
            <a:pPr>
              <a:lnSpc>
                <a:spcPct val="100000"/>
              </a:lnSpc>
              <a:spcBef>
                <a:spcPts val="15"/>
              </a:spcBef>
            </a:pPr>
            <a:endParaRPr sz="2300">
              <a:latin typeface="Times New Roman"/>
              <a:cs typeface="Times New Roman"/>
            </a:endParaRPr>
          </a:p>
          <a:p>
            <a:pPr marL="12700">
              <a:lnSpc>
                <a:spcPct val="100000"/>
              </a:lnSpc>
              <a:spcBef>
                <a:spcPts val="5"/>
              </a:spcBef>
            </a:pPr>
            <a:r>
              <a:rPr sz="1800" dirty="0">
                <a:latin typeface="Times New Roman"/>
                <a:cs typeface="Times New Roman"/>
              </a:rPr>
              <a:t>Release time,</a:t>
            </a:r>
            <a:r>
              <a:rPr sz="1800" spc="-85" dirty="0">
                <a:latin typeface="Times New Roman"/>
                <a:cs typeface="Times New Roman"/>
              </a:rPr>
              <a:t> </a:t>
            </a:r>
            <a:r>
              <a:rPr sz="1800" i="1" spc="5" dirty="0">
                <a:latin typeface="Times New Roman"/>
                <a:cs typeface="Times New Roman"/>
              </a:rPr>
              <a:t>r</a:t>
            </a:r>
            <a:r>
              <a:rPr sz="1800" i="1" spc="7" baseline="-23148" dirty="0">
                <a:latin typeface="Times New Roman"/>
                <a:cs typeface="Times New Roman"/>
              </a:rPr>
              <a:t>i</a:t>
            </a:r>
            <a:endParaRPr sz="1800" baseline="-23148">
              <a:latin typeface="Times New Roman"/>
              <a:cs typeface="Times New Roman"/>
            </a:endParaRPr>
          </a:p>
        </p:txBody>
      </p:sp>
      <p:graphicFrame>
        <p:nvGraphicFramePr>
          <p:cNvPr id="22" name="object 22"/>
          <p:cNvGraphicFramePr>
            <a:graphicFrameLocks noGrp="1"/>
          </p:cNvGraphicFramePr>
          <p:nvPr/>
        </p:nvGraphicFramePr>
        <p:xfrm>
          <a:off x="2455672" y="4768595"/>
          <a:ext cx="5012052" cy="1371599"/>
        </p:xfrm>
        <a:graphic>
          <a:graphicData uri="http://schemas.openxmlformats.org/drawingml/2006/table">
            <a:tbl>
              <a:tblPr firstRow="1" bandRow="1">
                <a:tableStyleId>{2D5ABB26-0587-4C30-8999-92F81FD0307C}</a:tableStyleId>
              </a:tblPr>
              <a:tblGrid>
                <a:gridCol w="682625">
                  <a:extLst>
                    <a:ext uri="{9D8B030D-6E8A-4147-A177-3AD203B41FA5}">
                      <a16:colId xmlns:a16="http://schemas.microsoft.com/office/drawing/2014/main" xmlns="" val="20000"/>
                    </a:ext>
                  </a:extLst>
                </a:gridCol>
                <a:gridCol w="379094">
                  <a:extLst>
                    <a:ext uri="{9D8B030D-6E8A-4147-A177-3AD203B41FA5}">
                      <a16:colId xmlns:a16="http://schemas.microsoft.com/office/drawing/2014/main" xmlns="" val="20001"/>
                    </a:ext>
                  </a:extLst>
                </a:gridCol>
                <a:gridCol w="306069">
                  <a:extLst>
                    <a:ext uri="{9D8B030D-6E8A-4147-A177-3AD203B41FA5}">
                      <a16:colId xmlns:a16="http://schemas.microsoft.com/office/drawing/2014/main" xmlns="" val="20002"/>
                    </a:ext>
                  </a:extLst>
                </a:gridCol>
                <a:gridCol w="2212340">
                  <a:extLst>
                    <a:ext uri="{9D8B030D-6E8A-4147-A177-3AD203B41FA5}">
                      <a16:colId xmlns:a16="http://schemas.microsoft.com/office/drawing/2014/main" xmlns="" val="20003"/>
                    </a:ext>
                  </a:extLst>
                </a:gridCol>
                <a:gridCol w="973454">
                  <a:extLst>
                    <a:ext uri="{9D8B030D-6E8A-4147-A177-3AD203B41FA5}">
                      <a16:colId xmlns:a16="http://schemas.microsoft.com/office/drawing/2014/main" xmlns="" val="20004"/>
                    </a:ext>
                  </a:extLst>
                </a:gridCol>
                <a:gridCol w="458470">
                  <a:extLst>
                    <a:ext uri="{9D8B030D-6E8A-4147-A177-3AD203B41FA5}">
                      <a16:colId xmlns:a16="http://schemas.microsoft.com/office/drawing/2014/main" xmlns="" val="20005"/>
                    </a:ext>
                  </a:extLst>
                </a:gridCol>
              </a:tblGrid>
              <a:tr h="915669">
                <a:tc rowSpan="2" gridSpan="2">
                  <a:txBody>
                    <a:bodyPr/>
                    <a:lstStyle/>
                    <a:p>
                      <a:pPr>
                        <a:lnSpc>
                          <a:spcPct val="100000"/>
                        </a:lnSpc>
                      </a:pPr>
                      <a:endParaRPr sz="2000">
                        <a:latin typeface="Times New Roman"/>
                        <a:cs typeface="Times New Roman"/>
                      </a:endParaRPr>
                    </a:p>
                  </a:txBody>
                  <a:tcPr marL="0" marR="0" marT="0" marB="0">
                    <a:lnR w="19050">
                      <a:solidFill>
                        <a:srgbClr val="929292"/>
                      </a:solidFill>
                      <a:prstDash val="solid"/>
                    </a:lnR>
                    <a:lnB w="53975">
                      <a:solidFill>
                        <a:srgbClr val="000000"/>
                      </a:solidFill>
                      <a:prstDash val="solid"/>
                    </a:lnB>
                  </a:tcPr>
                </a:tc>
                <a:tc rowSpan="2" hMerge="1">
                  <a:txBody>
                    <a:bodyPr/>
                    <a:lstStyle/>
                    <a:p>
                      <a:endParaRPr/>
                    </a:p>
                  </a:txBody>
                  <a:tcPr marL="0" marR="0" marT="0" marB="0"/>
                </a:tc>
                <a:tc gridSpan="3">
                  <a:txBody>
                    <a:bodyPr/>
                    <a:lstStyle/>
                    <a:p>
                      <a:pPr>
                        <a:lnSpc>
                          <a:spcPct val="100000"/>
                        </a:lnSpc>
                      </a:pPr>
                      <a:endParaRPr sz="2400">
                        <a:latin typeface="Times New Roman"/>
                        <a:cs typeface="Times New Roman"/>
                      </a:endParaRPr>
                    </a:p>
                    <a:p>
                      <a:pPr marL="558165">
                        <a:lnSpc>
                          <a:spcPct val="100000"/>
                        </a:lnSpc>
                      </a:pPr>
                      <a:r>
                        <a:rPr sz="1800" dirty="0">
                          <a:latin typeface="Times New Roman"/>
                          <a:cs typeface="Times New Roman"/>
                        </a:rPr>
                        <a:t>Response</a:t>
                      </a:r>
                      <a:r>
                        <a:rPr sz="1800" spc="-5" dirty="0">
                          <a:latin typeface="Times New Roman"/>
                          <a:cs typeface="Times New Roman"/>
                        </a:rPr>
                        <a:t> </a:t>
                      </a:r>
                      <a:r>
                        <a:rPr sz="1800" dirty="0">
                          <a:latin typeface="Times New Roman"/>
                          <a:cs typeface="Times New Roman"/>
                        </a:rPr>
                        <a:t>time</a:t>
                      </a:r>
                      <a:endParaRPr sz="1800">
                        <a:latin typeface="Times New Roman"/>
                        <a:cs typeface="Times New Roman"/>
                      </a:endParaRPr>
                    </a:p>
                  </a:txBody>
                  <a:tcPr marL="0" marR="0" marT="0" marB="0">
                    <a:lnL w="19050">
                      <a:solidFill>
                        <a:srgbClr val="929292"/>
                      </a:solidFill>
                      <a:prstDash val="solid"/>
                    </a:lnL>
                    <a:lnR w="19050">
                      <a:solidFill>
                        <a:srgbClr val="929292"/>
                      </a:solidFill>
                      <a:prstDash val="solid"/>
                    </a:lnR>
                  </a:tcPr>
                </a:tc>
                <a:tc hMerge="1">
                  <a:txBody>
                    <a:bodyPr/>
                    <a:lstStyle/>
                    <a:p>
                      <a:endParaRPr/>
                    </a:p>
                  </a:txBody>
                  <a:tcPr marL="0" marR="0" marT="0" marB="0"/>
                </a:tc>
                <a:tc hMerge="1">
                  <a:txBody>
                    <a:bodyPr/>
                    <a:lstStyle/>
                    <a:p>
                      <a:endParaRPr/>
                    </a:p>
                  </a:txBody>
                  <a:tcPr marL="0" marR="0" marT="0" marB="0"/>
                </a:tc>
                <a:tc rowSpan="2">
                  <a:txBody>
                    <a:bodyPr/>
                    <a:lstStyle/>
                    <a:p>
                      <a:pPr>
                        <a:lnSpc>
                          <a:spcPct val="100000"/>
                        </a:lnSpc>
                      </a:pPr>
                      <a:endParaRPr sz="2000">
                        <a:latin typeface="Times New Roman"/>
                        <a:cs typeface="Times New Roman"/>
                      </a:endParaRPr>
                    </a:p>
                  </a:txBody>
                  <a:tcPr marL="0" marR="0" marT="0" marB="0">
                    <a:lnL w="19050">
                      <a:solidFill>
                        <a:srgbClr val="929292"/>
                      </a:solidFill>
                      <a:prstDash val="solid"/>
                    </a:lnL>
                    <a:lnB w="53975">
                      <a:solidFill>
                        <a:srgbClr val="000000"/>
                      </a:solidFill>
                      <a:prstDash val="solid"/>
                    </a:lnB>
                  </a:tcPr>
                </a:tc>
                <a:extLst>
                  <a:ext uri="{0D108BD9-81ED-4DB2-BD59-A6C34878D82A}">
                    <a16:rowId xmlns:a16="http://schemas.microsoft.com/office/drawing/2014/main" xmlns="" val="10000"/>
                  </a:ext>
                </a:extLst>
              </a:tr>
              <a:tr h="304165">
                <a:tc gridSpan="2" vMerge="1">
                  <a:txBody>
                    <a:bodyPr/>
                    <a:lstStyle/>
                    <a:p>
                      <a:endParaRPr/>
                    </a:p>
                  </a:txBody>
                  <a:tcPr marL="0" marR="0" marT="0" marB="0">
                    <a:lnR w="19050">
                      <a:solidFill>
                        <a:srgbClr val="929292"/>
                      </a:solidFill>
                      <a:prstDash val="solid"/>
                    </a:lnR>
                    <a:lnB w="53975">
                      <a:solidFill>
                        <a:srgbClr val="000000"/>
                      </a:solidFill>
                      <a:prstDash val="solid"/>
                    </a:lnB>
                  </a:tcPr>
                </a:tc>
                <a:tc hMerge="1" vMerge="1">
                  <a:txBody>
                    <a:bodyPr/>
                    <a:lstStyle/>
                    <a:p>
                      <a:endParaRPr/>
                    </a:p>
                  </a:txBody>
                  <a:tcPr marL="0" marR="0" marT="0" marB="0"/>
                </a:tc>
                <a:tc gridSpan="2">
                  <a:txBody>
                    <a:bodyPr/>
                    <a:lstStyle/>
                    <a:p>
                      <a:pPr marL="5715" algn="ctr">
                        <a:lnSpc>
                          <a:spcPts val="2150"/>
                        </a:lnSpc>
                      </a:pPr>
                      <a:r>
                        <a:rPr sz="1800" spc="-5" dirty="0">
                          <a:latin typeface="Times New Roman"/>
                          <a:cs typeface="Times New Roman"/>
                        </a:rPr>
                        <a:t>Job, </a:t>
                      </a:r>
                      <a:r>
                        <a:rPr sz="1800" i="1" spc="5" dirty="0">
                          <a:latin typeface="Times New Roman"/>
                          <a:cs typeface="Times New Roman"/>
                        </a:rPr>
                        <a:t>J</a:t>
                      </a:r>
                      <a:r>
                        <a:rPr sz="1800" i="1" spc="7" baseline="-23148" dirty="0">
                          <a:latin typeface="Times New Roman"/>
                          <a:cs typeface="Times New Roman"/>
                        </a:rPr>
                        <a:t>i</a:t>
                      </a:r>
                      <a:endParaRPr sz="1800" baseline="-23148">
                        <a:latin typeface="Times New Roman"/>
                        <a:cs typeface="Times New Roman"/>
                      </a:endParaRPr>
                    </a:p>
                  </a:txBody>
                  <a:tcPr marL="0" marR="0" marT="0" marB="0">
                    <a:lnL w="19050">
                      <a:solidFill>
                        <a:srgbClr val="929292"/>
                      </a:solidFill>
                      <a:prstDash val="solid"/>
                    </a:lnL>
                    <a:lnR w="9525">
                      <a:solidFill>
                        <a:srgbClr val="000000"/>
                      </a:solidFill>
                      <a:prstDash val="solid"/>
                    </a:lnR>
                    <a:lnB w="53975">
                      <a:solidFill>
                        <a:srgbClr val="000000"/>
                      </a:solidFill>
                      <a:prstDash val="solid"/>
                    </a:lnB>
                    <a:solidFill>
                      <a:srgbClr val="C6E6E9"/>
                    </a:solidFill>
                  </a:tcPr>
                </a:tc>
                <a:tc hMerge="1">
                  <a:txBody>
                    <a:bodyPr/>
                    <a:lstStyle/>
                    <a:p>
                      <a:endParaRPr/>
                    </a:p>
                  </a:txBody>
                  <a:tcPr marL="0" marR="0" marT="0" marB="0"/>
                </a:tc>
                <a:tc>
                  <a:txBody>
                    <a:bodyPr/>
                    <a:lstStyle/>
                    <a:p>
                      <a:pPr>
                        <a:lnSpc>
                          <a:spcPct val="100000"/>
                        </a:lnSpc>
                      </a:pPr>
                      <a:endParaRPr sz="1900">
                        <a:latin typeface="Times New Roman"/>
                        <a:cs typeface="Times New Roman"/>
                      </a:endParaRPr>
                    </a:p>
                  </a:txBody>
                  <a:tcPr marL="0" marR="0" marT="0" marB="0">
                    <a:lnL w="9525">
                      <a:solidFill>
                        <a:srgbClr val="000000"/>
                      </a:solidFill>
                      <a:prstDash val="solid"/>
                    </a:lnL>
                    <a:lnR w="19050">
                      <a:solidFill>
                        <a:srgbClr val="929292"/>
                      </a:solidFill>
                      <a:prstDash val="solid"/>
                    </a:lnR>
                    <a:lnB w="53975">
                      <a:solidFill>
                        <a:srgbClr val="000000"/>
                      </a:solidFill>
                      <a:prstDash val="solid"/>
                    </a:lnB>
                  </a:tcPr>
                </a:tc>
                <a:tc vMerge="1">
                  <a:txBody>
                    <a:bodyPr/>
                    <a:lstStyle/>
                    <a:p>
                      <a:endParaRPr/>
                    </a:p>
                  </a:txBody>
                  <a:tcPr marL="0" marR="0" marT="0" marB="0">
                    <a:lnL w="19050">
                      <a:solidFill>
                        <a:srgbClr val="929292"/>
                      </a:solidFill>
                      <a:prstDash val="solid"/>
                    </a:lnL>
                    <a:lnB w="53975">
                      <a:solidFill>
                        <a:srgbClr val="000000"/>
                      </a:solidFill>
                      <a:prstDash val="solid"/>
                    </a:lnB>
                  </a:tcPr>
                </a:tc>
                <a:extLst>
                  <a:ext uri="{0D108BD9-81ED-4DB2-BD59-A6C34878D82A}">
                    <a16:rowId xmlns:a16="http://schemas.microsoft.com/office/drawing/2014/main" xmlns="" val="10001"/>
                  </a:ext>
                </a:extLst>
              </a:tr>
              <a:tr h="151765">
                <a:tc>
                  <a:txBody>
                    <a:bodyPr/>
                    <a:lstStyle/>
                    <a:p>
                      <a:pPr>
                        <a:lnSpc>
                          <a:spcPct val="100000"/>
                        </a:lnSpc>
                      </a:pPr>
                      <a:endParaRPr sz="800">
                        <a:latin typeface="Times New Roman"/>
                        <a:cs typeface="Times New Roman"/>
                      </a:endParaRPr>
                    </a:p>
                  </a:txBody>
                  <a:tcPr marL="0" marR="0" marT="0" marB="0">
                    <a:lnR w="9525">
                      <a:solidFill>
                        <a:srgbClr val="000000"/>
                      </a:solidFill>
                      <a:prstDash val="solid"/>
                    </a:lnR>
                    <a:lnT w="53975">
                      <a:solidFill>
                        <a:srgbClr val="000000"/>
                      </a:solidFill>
                      <a:prstDash val="solid"/>
                    </a:lnT>
                  </a:tcPr>
                </a:tc>
                <a:tc gridSpan="2">
                  <a:txBody>
                    <a:bodyPr/>
                    <a:lstStyle/>
                    <a:p>
                      <a:pPr>
                        <a:lnSpc>
                          <a:spcPct val="100000"/>
                        </a:lnSpc>
                      </a:pPr>
                      <a:endParaRPr sz="800">
                        <a:latin typeface="Times New Roman"/>
                        <a:cs typeface="Times New Roman"/>
                      </a:endParaRPr>
                    </a:p>
                  </a:txBody>
                  <a:tcPr marL="0" marR="0" marT="0" marB="0">
                    <a:lnL w="9525">
                      <a:solidFill>
                        <a:srgbClr val="000000"/>
                      </a:solidFill>
                      <a:prstDash val="solid"/>
                    </a:lnL>
                    <a:lnR w="9525">
                      <a:solidFill>
                        <a:srgbClr val="000000"/>
                      </a:solidFill>
                      <a:prstDash val="solid"/>
                    </a:lnR>
                    <a:lnT w="53975">
                      <a:solidFill>
                        <a:srgbClr val="000000"/>
                      </a:solidFill>
                      <a:prstDash val="solid"/>
                    </a:lnT>
                    <a:lnB w="9525">
                      <a:solidFill>
                        <a:srgbClr val="000000"/>
                      </a:solidFill>
                      <a:prstDash val="solid"/>
                    </a:lnB>
                  </a:tcPr>
                </a:tc>
                <a:tc hMerge="1">
                  <a:txBody>
                    <a:bodyPr/>
                    <a:lstStyle/>
                    <a:p>
                      <a:endParaRPr/>
                    </a:p>
                  </a:txBody>
                  <a:tcPr marL="0" marR="0" marT="0" marB="0"/>
                </a:tc>
                <a:tc gridSpan="3">
                  <a:txBody>
                    <a:bodyPr/>
                    <a:lstStyle/>
                    <a:p>
                      <a:pPr>
                        <a:lnSpc>
                          <a:spcPct val="100000"/>
                        </a:lnSpc>
                      </a:pPr>
                      <a:endParaRPr sz="800">
                        <a:latin typeface="Times New Roman"/>
                        <a:cs typeface="Times New Roman"/>
                      </a:endParaRPr>
                    </a:p>
                  </a:txBody>
                  <a:tcPr marL="0" marR="0" marT="0" marB="0">
                    <a:lnL w="9525">
                      <a:solidFill>
                        <a:srgbClr val="000000"/>
                      </a:solidFill>
                      <a:prstDash val="solid"/>
                    </a:lnL>
                    <a:lnT w="53975">
                      <a:solidFill>
                        <a:srgbClr val="000000"/>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xmlns="" val="10002"/>
                  </a:ext>
                </a:extLst>
              </a:tr>
            </a:tbl>
          </a:graphicData>
        </a:graphic>
      </p:graphicFrame>
      <p:sp>
        <p:nvSpPr>
          <p:cNvPr id="23" name="object 23"/>
          <p:cNvSpPr/>
          <p:nvPr/>
        </p:nvSpPr>
        <p:spPr>
          <a:xfrm>
            <a:off x="7466583" y="5937503"/>
            <a:ext cx="173990" cy="106680"/>
          </a:xfrm>
          <a:custGeom>
            <a:avLst/>
            <a:gdLst/>
            <a:ahLst/>
            <a:cxnLst/>
            <a:rect l="l" t="t" r="r" b="b"/>
            <a:pathLst>
              <a:path w="173990"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pic>
        <p:nvPicPr>
          <p:cNvPr id="2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1037" fill="hold"/>
                                        <p:tgtEl>
                                          <p:spTgt spid="24"/>
                                        </p:tgtEl>
                                      </p:cBhvr>
                                    </p:cmd>
                                  </p:childTnLst>
                                </p:cTn>
                              </p:par>
                            </p:childTnLst>
                          </p:cTn>
                        </p:par>
                      </p:childTnLst>
                    </p:cTn>
                  </p:par>
                </p:childTnLst>
              </p:cTn>
              <p:nextCondLst>
                <p:cond evt="onClick" delay="0">
                  <p:tgtEl>
                    <p:spTgt spid="24"/>
                  </p:tgtEl>
                </p:cond>
              </p:nextCondLst>
            </p:seq>
            <p:audio>
              <p:cMediaNode vol="80000">
                <p:cTn id="7" fill="hold" display="0">
                  <p:stCondLst>
                    <p:cond delay="indefinite"/>
                  </p:stCondLst>
                  <p:endCondLst>
                    <p:cond evt="onStopAudio" delay="0">
                      <p:tgtEl>
                        <p:sldTgt/>
                      </p:tgtEl>
                    </p:cond>
                  </p:endCondLst>
                </p:cTn>
                <p:tgtEl>
                  <p:spTgt spid="2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p:nvPr/>
        </p:nvSpPr>
        <p:spPr>
          <a:xfrm>
            <a:off x="2451100" y="5759196"/>
            <a:ext cx="228600" cy="228600"/>
          </a:xfrm>
          <a:custGeom>
            <a:avLst/>
            <a:gdLst/>
            <a:ahLst/>
            <a:cxnLst/>
            <a:rect l="l" t="t" r="r" b="b"/>
            <a:pathLst>
              <a:path w="228600" h="228600">
                <a:moveTo>
                  <a:pt x="0" y="0"/>
                </a:moveTo>
                <a:lnTo>
                  <a:pt x="228600" y="0"/>
                </a:lnTo>
                <a:lnTo>
                  <a:pt x="228600" y="228599"/>
                </a:lnTo>
                <a:lnTo>
                  <a:pt x="0" y="228599"/>
                </a:lnTo>
                <a:lnTo>
                  <a:pt x="0" y="0"/>
                </a:lnTo>
                <a:close/>
              </a:path>
            </a:pathLst>
          </a:custGeom>
          <a:solidFill>
            <a:srgbClr val="A8D200"/>
          </a:solidFill>
        </p:spPr>
        <p:txBody>
          <a:bodyPr wrap="square" lIns="0" tIns="0" rIns="0" bIns="0" rtlCol="0"/>
          <a:lstStyle/>
          <a:p>
            <a:endParaRPr/>
          </a:p>
        </p:txBody>
      </p:sp>
      <p:sp>
        <p:nvSpPr>
          <p:cNvPr id="4" name="object 4"/>
          <p:cNvSpPr/>
          <p:nvPr/>
        </p:nvSpPr>
        <p:spPr>
          <a:xfrm>
            <a:off x="2451100" y="5759195"/>
            <a:ext cx="228600" cy="228600"/>
          </a:xfrm>
          <a:custGeom>
            <a:avLst/>
            <a:gdLst/>
            <a:ahLst/>
            <a:cxnLst/>
            <a:rect l="l" t="t" r="r" b="b"/>
            <a:pathLst>
              <a:path w="228600" h="228600">
                <a:moveTo>
                  <a:pt x="0" y="0"/>
                </a:moveTo>
                <a:lnTo>
                  <a:pt x="228599" y="0"/>
                </a:lnTo>
                <a:lnTo>
                  <a:pt x="228599" y="228599"/>
                </a:lnTo>
                <a:lnTo>
                  <a:pt x="0" y="228599"/>
                </a:lnTo>
                <a:lnTo>
                  <a:pt x="0" y="0"/>
                </a:lnTo>
                <a:close/>
              </a:path>
            </a:pathLst>
          </a:custGeom>
          <a:ln w="12191">
            <a:solidFill>
              <a:srgbClr val="000000"/>
            </a:solidFill>
          </a:ln>
        </p:spPr>
        <p:txBody>
          <a:bodyPr wrap="square" lIns="0" tIns="0" rIns="0" bIns="0" rtlCol="0"/>
          <a:lstStyle/>
          <a:p>
            <a:endParaRPr/>
          </a:p>
        </p:txBody>
      </p:sp>
      <p:sp>
        <p:nvSpPr>
          <p:cNvPr id="5" name="object 5"/>
          <p:cNvSpPr/>
          <p:nvPr/>
        </p:nvSpPr>
        <p:spPr>
          <a:xfrm>
            <a:off x="3822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6" name="object 6"/>
          <p:cNvSpPr/>
          <p:nvPr/>
        </p:nvSpPr>
        <p:spPr>
          <a:xfrm>
            <a:off x="3824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7" name="object 7"/>
          <p:cNvSpPr/>
          <p:nvPr/>
        </p:nvSpPr>
        <p:spPr>
          <a:xfrm>
            <a:off x="4965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8" name="object 8"/>
          <p:cNvSpPr/>
          <p:nvPr/>
        </p:nvSpPr>
        <p:spPr>
          <a:xfrm>
            <a:off x="4967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9" name="object 9"/>
          <p:cNvSpPr/>
          <p:nvPr/>
        </p:nvSpPr>
        <p:spPr>
          <a:xfrm>
            <a:off x="6108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10" name="object 10"/>
          <p:cNvSpPr/>
          <p:nvPr/>
        </p:nvSpPr>
        <p:spPr>
          <a:xfrm>
            <a:off x="6110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11" name="object 11"/>
          <p:cNvSpPr/>
          <p:nvPr/>
        </p:nvSpPr>
        <p:spPr>
          <a:xfrm>
            <a:off x="2679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12" name="object 12"/>
          <p:cNvSpPr/>
          <p:nvPr/>
        </p:nvSpPr>
        <p:spPr>
          <a:xfrm>
            <a:off x="2681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13" name="object 13"/>
          <p:cNvSpPr txBox="1">
            <a:spLocks noGrp="1"/>
          </p:cNvSpPr>
          <p:nvPr>
            <p:ph type="title"/>
          </p:nvPr>
        </p:nvSpPr>
        <p:spPr>
          <a:xfrm>
            <a:off x="147616" y="210417"/>
            <a:ext cx="1727200" cy="453390"/>
          </a:xfrm>
          <a:prstGeom prst="rect">
            <a:avLst/>
          </a:prstGeom>
        </p:spPr>
        <p:txBody>
          <a:bodyPr vert="horz" wrap="square" lIns="0" tIns="13335" rIns="0" bIns="0" rtlCol="0">
            <a:spAutoFit/>
          </a:bodyPr>
          <a:lstStyle/>
          <a:p>
            <a:pPr marL="12700">
              <a:lnSpc>
                <a:spcPct val="100000"/>
              </a:lnSpc>
              <a:spcBef>
                <a:spcPts val="105"/>
              </a:spcBef>
            </a:pPr>
            <a:r>
              <a:rPr spc="-5" dirty="0">
                <a:latin typeface="Times New Roman" panose="02020603050405020304" pitchFamily="18" charset="0"/>
                <a:cs typeface="Times New Roman" panose="02020603050405020304" pitchFamily="18" charset="0"/>
              </a:rPr>
              <a:t>Example</a:t>
            </a:r>
          </a:p>
        </p:txBody>
      </p:sp>
      <p:sp>
        <p:nvSpPr>
          <p:cNvPr id="14" name="object 14"/>
          <p:cNvSpPr/>
          <p:nvPr/>
        </p:nvSpPr>
        <p:spPr>
          <a:xfrm>
            <a:off x="2690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15" name="object 15"/>
          <p:cNvSpPr/>
          <p:nvPr/>
        </p:nvSpPr>
        <p:spPr>
          <a:xfrm>
            <a:off x="2644648" y="6373367"/>
            <a:ext cx="94615" cy="146685"/>
          </a:xfrm>
          <a:custGeom>
            <a:avLst/>
            <a:gdLst/>
            <a:ahLst/>
            <a:cxnLst/>
            <a:rect l="l" t="t" r="r" b="b"/>
            <a:pathLst>
              <a:path w="94614" h="146684">
                <a:moveTo>
                  <a:pt x="45719" y="0"/>
                </a:moveTo>
                <a:lnTo>
                  <a:pt x="0" y="146303"/>
                </a:lnTo>
                <a:lnTo>
                  <a:pt x="94487" y="146303"/>
                </a:lnTo>
                <a:lnTo>
                  <a:pt x="45719" y="0"/>
                </a:lnTo>
                <a:close/>
              </a:path>
            </a:pathLst>
          </a:custGeom>
          <a:solidFill>
            <a:srgbClr val="000000"/>
          </a:solidFill>
        </p:spPr>
        <p:txBody>
          <a:bodyPr wrap="square" lIns="0" tIns="0" rIns="0" bIns="0" rtlCol="0"/>
          <a:lstStyle/>
          <a:p>
            <a:endParaRPr/>
          </a:p>
        </p:txBody>
      </p:sp>
      <p:sp>
        <p:nvSpPr>
          <p:cNvPr id="16" name="object 16"/>
          <p:cNvSpPr txBox="1"/>
          <p:nvPr/>
        </p:nvSpPr>
        <p:spPr>
          <a:xfrm>
            <a:off x="2596895"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0</a:t>
            </a:r>
            <a:endParaRPr sz="1800" baseline="-23148">
              <a:latin typeface="Times New Roman"/>
              <a:cs typeface="Times New Roman"/>
            </a:endParaRPr>
          </a:p>
        </p:txBody>
      </p:sp>
      <p:sp>
        <p:nvSpPr>
          <p:cNvPr id="17" name="object 17"/>
          <p:cNvSpPr/>
          <p:nvPr/>
        </p:nvSpPr>
        <p:spPr>
          <a:xfrm>
            <a:off x="2455672" y="5989319"/>
            <a:ext cx="5013960" cy="0"/>
          </a:xfrm>
          <a:custGeom>
            <a:avLst/>
            <a:gdLst/>
            <a:ahLst/>
            <a:cxnLst/>
            <a:rect l="l" t="t" r="r" b="b"/>
            <a:pathLst>
              <a:path w="5013959">
                <a:moveTo>
                  <a:pt x="0" y="0"/>
                </a:moveTo>
                <a:lnTo>
                  <a:pt x="5013959" y="0"/>
                </a:lnTo>
              </a:path>
            </a:pathLst>
          </a:custGeom>
          <a:ln w="39623">
            <a:solidFill>
              <a:srgbClr val="000000"/>
            </a:solidFill>
          </a:ln>
        </p:spPr>
        <p:txBody>
          <a:bodyPr wrap="square" lIns="0" tIns="0" rIns="0" bIns="0" rtlCol="0"/>
          <a:lstStyle/>
          <a:p>
            <a:endParaRPr/>
          </a:p>
        </p:txBody>
      </p:sp>
      <p:sp>
        <p:nvSpPr>
          <p:cNvPr id="18" name="object 18"/>
          <p:cNvSpPr/>
          <p:nvPr/>
        </p:nvSpPr>
        <p:spPr>
          <a:xfrm>
            <a:off x="7466583" y="5937503"/>
            <a:ext cx="173990" cy="106680"/>
          </a:xfrm>
          <a:custGeom>
            <a:avLst/>
            <a:gdLst/>
            <a:ahLst/>
            <a:cxnLst/>
            <a:rect l="l" t="t" r="r" b="b"/>
            <a:pathLst>
              <a:path w="173990"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sp>
        <p:nvSpPr>
          <p:cNvPr id="19" name="object 19"/>
          <p:cNvSpPr txBox="1"/>
          <p:nvPr/>
        </p:nvSpPr>
        <p:spPr>
          <a:xfrm>
            <a:off x="337437" y="848511"/>
            <a:ext cx="9809857" cy="4800673"/>
          </a:xfrm>
          <a:prstGeom prst="rect">
            <a:avLst/>
          </a:prstGeom>
        </p:spPr>
        <p:txBody>
          <a:bodyPr vert="horz" wrap="square" lIns="0" tIns="85725" rIns="0" bIns="0" rtlCol="0">
            <a:spAutoFit/>
          </a:bodyPr>
          <a:lstStyle/>
          <a:p>
            <a:pPr marL="356870" indent="-344170">
              <a:lnSpc>
                <a:spcPct val="100000"/>
              </a:lnSpc>
              <a:spcBef>
                <a:spcPts val="675"/>
              </a:spcBef>
              <a:buChar char="•"/>
              <a:tabLst>
                <a:tab pos="356870" algn="l"/>
                <a:tab pos="357505" algn="l"/>
              </a:tabLst>
            </a:pPr>
            <a:r>
              <a:rPr sz="2400" dirty="0">
                <a:latin typeface="Times New Roman"/>
                <a:cs typeface="Times New Roman"/>
              </a:rPr>
              <a:t>A </a:t>
            </a:r>
            <a:r>
              <a:rPr sz="2400" spc="-5" dirty="0">
                <a:latin typeface="Times New Roman"/>
                <a:cs typeface="Times New Roman"/>
              </a:rPr>
              <a:t>system </a:t>
            </a:r>
            <a:r>
              <a:rPr sz="2400" dirty="0">
                <a:latin typeface="Times New Roman"/>
                <a:cs typeface="Times New Roman"/>
              </a:rPr>
              <a:t>to monitor and control a heating</a:t>
            </a:r>
            <a:r>
              <a:rPr sz="2400" spc="-30" dirty="0">
                <a:latin typeface="Times New Roman"/>
                <a:cs typeface="Times New Roman"/>
              </a:rPr>
              <a:t> </a:t>
            </a:r>
            <a:r>
              <a:rPr sz="2400" dirty="0">
                <a:latin typeface="Times New Roman"/>
                <a:cs typeface="Times New Roman"/>
              </a:rPr>
              <a:t>furnace</a:t>
            </a:r>
          </a:p>
          <a:p>
            <a:pPr marL="356870" indent="-344170">
              <a:lnSpc>
                <a:spcPct val="100000"/>
              </a:lnSpc>
              <a:spcBef>
                <a:spcPts val="575"/>
              </a:spcBef>
              <a:buChar char="•"/>
              <a:tabLst>
                <a:tab pos="356870" algn="l"/>
                <a:tab pos="357505" algn="l"/>
              </a:tabLst>
            </a:pPr>
            <a:r>
              <a:rPr sz="2400" dirty="0">
                <a:latin typeface="Times New Roman"/>
                <a:cs typeface="Times New Roman"/>
              </a:rPr>
              <a:t>The </a:t>
            </a:r>
            <a:r>
              <a:rPr sz="2400" spc="-5" dirty="0">
                <a:latin typeface="Times New Roman"/>
                <a:cs typeface="Times New Roman"/>
              </a:rPr>
              <a:t>system </a:t>
            </a:r>
            <a:r>
              <a:rPr sz="2400" dirty="0">
                <a:latin typeface="Times New Roman"/>
                <a:cs typeface="Times New Roman"/>
              </a:rPr>
              <a:t>takes 20ms to initialize </a:t>
            </a:r>
            <a:r>
              <a:rPr sz="2400" spc="-5" dirty="0">
                <a:latin typeface="Times New Roman"/>
                <a:cs typeface="Times New Roman"/>
              </a:rPr>
              <a:t>when </a:t>
            </a:r>
            <a:r>
              <a:rPr sz="2400" dirty="0">
                <a:latin typeface="Times New Roman"/>
                <a:cs typeface="Times New Roman"/>
              </a:rPr>
              <a:t>turned</a:t>
            </a:r>
            <a:r>
              <a:rPr sz="2400" spc="-25" dirty="0">
                <a:latin typeface="Times New Roman"/>
                <a:cs typeface="Times New Roman"/>
              </a:rPr>
              <a:t> </a:t>
            </a:r>
            <a:r>
              <a:rPr sz="2400" dirty="0">
                <a:latin typeface="Times New Roman"/>
                <a:cs typeface="Times New Roman"/>
              </a:rPr>
              <a:t>on</a:t>
            </a:r>
          </a:p>
          <a:p>
            <a:pPr marL="356870" indent="-344170">
              <a:lnSpc>
                <a:spcPct val="100000"/>
              </a:lnSpc>
              <a:spcBef>
                <a:spcPts val="555"/>
              </a:spcBef>
              <a:buChar char="•"/>
              <a:tabLst>
                <a:tab pos="356870" algn="l"/>
                <a:tab pos="357505" algn="l"/>
              </a:tabLst>
            </a:pPr>
            <a:r>
              <a:rPr sz="2400" spc="-5" dirty="0">
                <a:latin typeface="Times New Roman"/>
                <a:cs typeface="Times New Roman"/>
              </a:rPr>
              <a:t>After </a:t>
            </a:r>
            <a:r>
              <a:rPr sz="2400" dirty="0">
                <a:latin typeface="Times New Roman"/>
                <a:cs typeface="Times New Roman"/>
              </a:rPr>
              <a:t>initialization, every 100 ms, the</a:t>
            </a:r>
            <a:r>
              <a:rPr sz="2400" spc="-20" dirty="0">
                <a:latin typeface="Times New Roman"/>
                <a:cs typeface="Times New Roman"/>
              </a:rPr>
              <a:t> </a:t>
            </a:r>
            <a:r>
              <a:rPr sz="2400" spc="-5" dirty="0">
                <a:latin typeface="Times New Roman"/>
                <a:cs typeface="Times New Roman"/>
              </a:rPr>
              <a:t>system:</a:t>
            </a:r>
            <a:endParaRPr sz="2400" dirty="0">
              <a:latin typeface="Times New Roman"/>
              <a:cs typeface="Times New Roman"/>
            </a:endParaRPr>
          </a:p>
          <a:p>
            <a:pPr marL="756285" lvl="1" indent="-286385">
              <a:lnSpc>
                <a:spcPct val="100000"/>
              </a:lnSpc>
              <a:spcBef>
                <a:spcPts val="520"/>
              </a:spcBef>
              <a:buChar char="–"/>
              <a:tabLst>
                <a:tab pos="756285" algn="l"/>
                <a:tab pos="756920" algn="l"/>
              </a:tabLst>
            </a:pPr>
            <a:r>
              <a:rPr sz="2000" spc="-5" dirty="0">
                <a:latin typeface="Times New Roman"/>
                <a:cs typeface="Times New Roman"/>
              </a:rPr>
              <a:t>Samples and reads the temperature</a:t>
            </a:r>
            <a:r>
              <a:rPr sz="2000" spc="15" dirty="0">
                <a:latin typeface="Times New Roman"/>
                <a:cs typeface="Times New Roman"/>
              </a:rPr>
              <a:t> </a:t>
            </a:r>
            <a:r>
              <a:rPr sz="2000" spc="-5" dirty="0">
                <a:latin typeface="Times New Roman"/>
                <a:cs typeface="Times New Roman"/>
              </a:rPr>
              <a:t>sensor</a:t>
            </a:r>
            <a:endParaRPr sz="2000" dirty="0">
              <a:latin typeface="Times New Roman"/>
              <a:cs typeface="Times New Roman"/>
            </a:endParaRPr>
          </a:p>
          <a:p>
            <a:pPr marL="756285" marR="31115" lvl="1" indent="-286385">
              <a:lnSpc>
                <a:spcPct val="100000"/>
              </a:lnSpc>
              <a:spcBef>
                <a:spcPts val="475"/>
              </a:spcBef>
              <a:buChar char="–"/>
              <a:tabLst>
                <a:tab pos="756285" algn="l"/>
                <a:tab pos="756920" algn="l"/>
              </a:tabLst>
            </a:pPr>
            <a:r>
              <a:rPr sz="2000" spc="-5" dirty="0">
                <a:latin typeface="Times New Roman"/>
                <a:cs typeface="Times New Roman"/>
              </a:rPr>
              <a:t>Computes the control-law </a:t>
            </a:r>
            <a:r>
              <a:rPr sz="2000" dirty="0">
                <a:latin typeface="Times New Roman"/>
                <a:cs typeface="Times New Roman"/>
              </a:rPr>
              <a:t>for </a:t>
            </a:r>
            <a:r>
              <a:rPr sz="2000" spc="-5" dirty="0">
                <a:latin typeface="Times New Roman"/>
                <a:cs typeface="Times New Roman"/>
              </a:rPr>
              <a:t>the furnace to process temperature readings,  determine the correct flow rates of fuel, air and</a:t>
            </a:r>
            <a:r>
              <a:rPr sz="2000" spc="40" dirty="0">
                <a:latin typeface="Times New Roman"/>
                <a:cs typeface="Times New Roman"/>
              </a:rPr>
              <a:t> </a:t>
            </a:r>
            <a:r>
              <a:rPr sz="2000" spc="-5" dirty="0">
                <a:latin typeface="Times New Roman"/>
                <a:cs typeface="Times New Roman"/>
              </a:rPr>
              <a:t>coolant</a:t>
            </a:r>
            <a:endParaRPr sz="2000" dirty="0">
              <a:latin typeface="Times New Roman"/>
              <a:cs typeface="Times New Roman"/>
            </a:endParaRPr>
          </a:p>
          <a:p>
            <a:pPr marL="756285" lvl="1" indent="-286385">
              <a:lnSpc>
                <a:spcPct val="100000"/>
              </a:lnSpc>
              <a:spcBef>
                <a:spcPts val="459"/>
              </a:spcBef>
              <a:buChar char="–"/>
              <a:tabLst>
                <a:tab pos="756285" algn="l"/>
                <a:tab pos="756920" algn="l"/>
              </a:tabLst>
            </a:pPr>
            <a:r>
              <a:rPr sz="2000" spc="-5" dirty="0">
                <a:latin typeface="Times New Roman"/>
                <a:cs typeface="Times New Roman"/>
              </a:rPr>
              <a:t>Adjusts flow rates to match computed</a:t>
            </a:r>
            <a:r>
              <a:rPr sz="2000" spc="25" dirty="0">
                <a:latin typeface="Times New Roman"/>
                <a:cs typeface="Times New Roman"/>
              </a:rPr>
              <a:t> </a:t>
            </a:r>
            <a:r>
              <a:rPr sz="2000" spc="-5" dirty="0">
                <a:latin typeface="Times New Roman"/>
                <a:cs typeface="Times New Roman"/>
              </a:rPr>
              <a:t>values</a:t>
            </a:r>
            <a:endParaRPr sz="2000" dirty="0">
              <a:latin typeface="Times New Roman"/>
              <a:cs typeface="Times New Roman"/>
            </a:endParaRPr>
          </a:p>
          <a:p>
            <a:pPr marL="356870" marR="5080" indent="-344170">
              <a:lnSpc>
                <a:spcPct val="100000"/>
              </a:lnSpc>
              <a:spcBef>
                <a:spcPts val="535"/>
              </a:spcBef>
              <a:buChar char="•"/>
              <a:tabLst>
                <a:tab pos="356870" algn="l"/>
                <a:tab pos="357505" algn="l"/>
              </a:tabLst>
            </a:pPr>
            <a:r>
              <a:rPr sz="2400" dirty="0">
                <a:latin typeface="Times New Roman"/>
                <a:cs typeface="Times New Roman"/>
              </a:rPr>
              <a:t>The periodic computations can be </a:t>
            </a:r>
            <a:r>
              <a:rPr sz="2400" spc="-5" dirty="0">
                <a:latin typeface="Times New Roman"/>
                <a:cs typeface="Times New Roman"/>
              </a:rPr>
              <a:t>stated </a:t>
            </a:r>
            <a:r>
              <a:rPr sz="2400" dirty="0">
                <a:latin typeface="Times New Roman"/>
                <a:cs typeface="Times New Roman"/>
              </a:rPr>
              <a:t>in terms of release</a:t>
            </a:r>
            <a:r>
              <a:rPr sz="2400" spc="-95" dirty="0">
                <a:latin typeface="Times New Roman"/>
                <a:cs typeface="Times New Roman"/>
              </a:rPr>
              <a:t> </a:t>
            </a:r>
            <a:r>
              <a:rPr sz="2400" dirty="0">
                <a:latin typeface="Times New Roman"/>
                <a:cs typeface="Times New Roman"/>
              </a:rPr>
              <a:t>times  of the jobs computing the control-law: </a:t>
            </a:r>
            <a:r>
              <a:rPr sz="2400" i="1" dirty="0">
                <a:latin typeface="Times New Roman"/>
                <a:cs typeface="Times New Roman"/>
              </a:rPr>
              <a:t>J</a:t>
            </a:r>
            <a:r>
              <a:rPr sz="2400" baseline="-20833" dirty="0">
                <a:latin typeface="Times New Roman"/>
                <a:cs typeface="Times New Roman"/>
              </a:rPr>
              <a:t>0</a:t>
            </a:r>
            <a:r>
              <a:rPr sz="2400" dirty="0">
                <a:latin typeface="Times New Roman"/>
                <a:cs typeface="Times New Roman"/>
              </a:rPr>
              <a:t>, </a:t>
            </a:r>
            <a:r>
              <a:rPr sz="2400" i="1" spc="5" dirty="0">
                <a:latin typeface="Times New Roman"/>
                <a:cs typeface="Times New Roman"/>
              </a:rPr>
              <a:t>J</a:t>
            </a:r>
            <a:r>
              <a:rPr sz="2400" spc="7" baseline="-20833" dirty="0">
                <a:latin typeface="Times New Roman"/>
                <a:cs typeface="Times New Roman"/>
              </a:rPr>
              <a:t>1</a:t>
            </a:r>
            <a:r>
              <a:rPr sz="2400" spc="5" dirty="0">
                <a:latin typeface="Times New Roman"/>
                <a:cs typeface="Times New Roman"/>
              </a:rPr>
              <a:t>, </a:t>
            </a:r>
            <a:r>
              <a:rPr sz="2400" dirty="0">
                <a:latin typeface="Times New Roman"/>
                <a:cs typeface="Times New Roman"/>
              </a:rPr>
              <a:t>…, </a:t>
            </a:r>
            <a:r>
              <a:rPr sz="2400" i="1" dirty="0">
                <a:latin typeface="Times New Roman"/>
                <a:cs typeface="Times New Roman"/>
              </a:rPr>
              <a:t>J</a:t>
            </a:r>
            <a:r>
              <a:rPr sz="2400" i="1" baseline="-20833" dirty="0">
                <a:latin typeface="Times New Roman"/>
                <a:cs typeface="Times New Roman"/>
              </a:rPr>
              <a:t>k</a:t>
            </a:r>
            <a:r>
              <a:rPr sz="2400" dirty="0">
                <a:latin typeface="Times New Roman"/>
                <a:cs typeface="Times New Roman"/>
              </a:rPr>
              <a:t>,</a:t>
            </a:r>
            <a:r>
              <a:rPr sz="2400" spc="-55" dirty="0">
                <a:latin typeface="Times New Roman"/>
                <a:cs typeface="Times New Roman"/>
              </a:rPr>
              <a:t> </a:t>
            </a:r>
            <a:r>
              <a:rPr sz="2400" dirty="0">
                <a:latin typeface="Times New Roman"/>
                <a:cs typeface="Times New Roman"/>
              </a:rPr>
              <a:t>…</a:t>
            </a:r>
          </a:p>
          <a:p>
            <a:pPr marL="756285" lvl="1" indent="-286385">
              <a:lnSpc>
                <a:spcPct val="100000"/>
              </a:lnSpc>
              <a:spcBef>
                <a:spcPts val="450"/>
              </a:spcBef>
              <a:buChar char="–"/>
              <a:tabLst>
                <a:tab pos="756285" algn="l"/>
                <a:tab pos="756920" algn="l"/>
              </a:tabLst>
            </a:pPr>
            <a:r>
              <a:rPr sz="2000" spc="-5" dirty="0">
                <a:latin typeface="Times New Roman"/>
                <a:cs typeface="Times New Roman"/>
              </a:rPr>
              <a:t>The release time of </a:t>
            </a:r>
            <a:r>
              <a:rPr sz="2000" i="1" spc="5" dirty="0">
                <a:latin typeface="Times New Roman"/>
                <a:cs typeface="Times New Roman"/>
              </a:rPr>
              <a:t>J</a:t>
            </a:r>
            <a:r>
              <a:rPr sz="1950" i="1" spc="7" baseline="-21367" dirty="0">
                <a:latin typeface="Times New Roman"/>
                <a:cs typeface="Times New Roman"/>
              </a:rPr>
              <a:t>k </a:t>
            </a:r>
            <a:r>
              <a:rPr sz="2000" dirty="0">
                <a:latin typeface="Times New Roman"/>
                <a:cs typeface="Times New Roman"/>
              </a:rPr>
              <a:t>is </a:t>
            </a:r>
            <a:r>
              <a:rPr sz="2000" spc="-5" dirty="0">
                <a:latin typeface="Times New Roman"/>
                <a:cs typeface="Times New Roman"/>
              </a:rPr>
              <a:t>20 + (</a:t>
            </a:r>
            <a:r>
              <a:rPr sz="2000" i="1" spc="-5" dirty="0">
                <a:latin typeface="Times New Roman"/>
                <a:cs typeface="Times New Roman"/>
              </a:rPr>
              <a:t>k </a:t>
            </a:r>
            <a:r>
              <a:rPr sz="2000" spc="-5" dirty="0">
                <a:latin typeface="Symbol"/>
                <a:cs typeface="Symbol"/>
              </a:rPr>
              <a:t></a:t>
            </a:r>
            <a:r>
              <a:rPr sz="2000" spc="-5" dirty="0">
                <a:latin typeface="Times New Roman"/>
                <a:cs typeface="Times New Roman"/>
              </a:rPr>
              <a:t> 100)</a:t>
            </a:r>
            <a:r>
              <a:rPr sz="2000" spc="135" dirty="0">
                <a:latin typeface="Times New Roman"/>
                <a:cs typeface="Times New Roman"/>
              </a:rPr>
              <a:t> </a:t>
            </a:r>
            <a:r>
              <a:rPr sz="2000" spc="-5" dirty="0">
                <a:latin typeface="Times New Roman"/>
                <a:cs typeface="Times New Roman"/>
              </a:rPr>
              <a:t>ms</a:t>
            </a:r>
            <a:endParaRPr sz="2000" dirty="0">
              <a:latin typeface="Times New Roman"/>
              <a:cs typeface="Times New Roman"/>
            </a:endParaRPr>
          </a:p>
          <a:p>
            <a:pPr>
              <a:lnSpc>
                <a:spcPct val="100000"/>
              </a:lnSpc>
            </a:pPr>
            <a:endParaRPr sz="2500" dirty="0">
              <a:latin typeface="Times New Roman"/>
              <a:cs typeface="Times New Roman"/>
            </a:endParaRPr>
          </a:p>
          <a:p>
            <a:pPr marR="964565" algn="r">
              <a:lnSpc>
                <a:spcPct val="100000"/>
              </a:lnSpc>
              <a:spcBef>
                <a:spcPts val="1525"/>
              </a:spcBef>
            </a:pPr>
            <a:r>
              <a:rPr sz="1800" dirty="0">
                <a:latin typeface="Times New Roman"/>
                <a:cs typeface="Times New Roman"/>
              </a:rPr>
              <a:t>Time</a:t>
            </a:r>
            <a:r>
              <a:rPr sz="1800" spc="-100" dirty="0">
                <a:latin typeface="Times New Roman"/>
                <a:cs typeface="Times New Roman"/>
              </a:rPr>
              <a:t> </a:t>
            </a:r>
            <a:r>
              <a:rPr sz="1800" dirty="0">
                <a:latin typeface="Times New Roman"/>
                <a:cs typeface="Times New Roman"/>
              </a:rPr>
              <a:t>(ms)</a:t>
            </a:r>
          </a:p>
        </p:txBody>
      </p:sp>
      <p:sp>
        <p:nvSpPr>
          <p:cNvPr id="20" name="object 20"/>
          <p:cNvSpPr/>
          <p:nvPr/>
        </p:nvSpPr>
        <p:spPr>
          <a:xfrm>
            <a:off x="3367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1" name="object 21"/>
          <p:cNvSpPr/>
          <p:nvPr/>
        </p:nvSpPr>
        <p:spPr>
          <a:xfrm>
            <a:off x="3138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2" name="object 22"/>
          <p:cNvSpPr/>
          <p:nvPr/>
        </p:nvSpPr>
        <p:spPr>
          <a:xfrm>
            <a:off x="3595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3" name="object 23"/>
          <p:cNvSpPr/>
          <p:nvPr/>
        </p:nvSpPr>
        <p:spPr>
          <a:xfrm>
            <a:off x="3824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4" name="object 24"/>
          <p:cNvSpPr/>
          <p:nvPr/>
        </p:nvSpPr>
        <p:spPr>
          <a:xfrm>
            <a:off x="4052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5" name="object 25"/>
          <p:cNvSpPr/>
          <p:nvPr/>
        </p:nvSpPr>
        <p:spPr>
          <a:xfrm>
            <a:off x="4281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6" name="object 26"/>
          <p:cNvSpPr/>
          <p:nvPr/>
        </p:nvSpPr>
        <p:spPr>
          <a:xfrm>
            <a:off x="4510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7" name="object 27"/>
          <p:cNvSpPr/>
          <p:nvPr/>
        </p:nvSpPr>
        <p:spPr>
          <a:xfrm>
            <a:off x="4738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8" name="object 28"/>
          <p:cNvSpPr/>
          <p:nvPr/>
        </p:nvSpPr>
        <p:spPr>
          <a:xfrm>
            <a:off x="4967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9" name="object 29"/>
          <p:cNvSpPr/>
          <p:nvPr/>
        </p:nvSpPr>
        <p:spPr>
          <a:xfrm>
            <a:off x="5195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0" name="object 30"/>
          <p:cNvSpPr/>
          <p:nvPr/>
        </p:nvSpPr>
        <p:spPr>
          <a:xfrm>
            <a:off x="5424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1" name="object 31"/>
          <p:cNvSpPr/>
          <p:nvPr/>
        </p:nvSpPr>
        <p:spPr>
          <a:xfrm>
            <a:off x="5653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2" name="object 32"/>
          <p:cNvSpPr/>
          <p:nvPr/>
        </p:nvSpPr>
        <p:spPr>
          <a:xfrm>
            <a:off x="5881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3" name="object 33"/>
          <p:cNvSpPr/>
          <p:nvPr/>
        </p:nvSpPr>
        <p:spPr>
          <a:xfrm>
            <a:off x="6110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4" name="object 34"/>
          <p:cNvSpPr/>
          <p:nvPr/>
        </p:nvSpPr>
        <p:spPr>
          <a:xfrm>
            <a:off x="6338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5" name="object 35"/>
          <p:cNvSpPr/>
          <p:nvPr/>
        </p:nvSpPr>
        <p:spPr>
          <a:xfrm>
            <a:off x="6567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6" name="object 36"/>
          <p:cNvSpPr/>
          <p:nvPr/>
        </p:nvSpPr>
        <p:spPr>
          <a:xfrm>
            <a:off x="6796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7" name="object 37"/>
          <p:cNvSpPr/>
          <p:nvPr/>
        </p:nvSpPr>
        <p:spPr>
          <a:xfrm>
            <a:off x="7024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8" name="object 38"/>
          <p:cNvSpPr/>
          <p:nvPr/>
        </p:nvSpPr>
        <p:spPr>
          <a:xfrm>
            <a:off x="7253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9" name="object 39"/>
          <p:cNvSpPr/>
          <p:nvPr/>
        </p:nvSpPr>
        <p:spPr>
          <a:xfrm>
            <a:off x="2909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0" name="object 40"/>
          <p:cNvSpPr/>
          <p:nvPr/>
        </p:nvSpPr>
        <p:spPr>
          <a:xfrm>
            <a:off x="2681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1" name="object 41"/>
          <p:cNvSpPr/>
          <p:nvPr/>
        </p:nvSpPr>
        <p:spPr>
          <a:xfrm>
            <a:off x="2452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2" name="object 42"/>
          <p:cNvSpPr txBox="1"/>
          <p:nvPr/>
        </p:nvSpPr>
        <p:spPr>
          <a:xfrm>
            <a:off x="2386583" y="6081776"/>
            <a:ext cx="418465" cy="270510"/>
          </a:xfrm>
          <a:prstGeom prst="rect">
            <a:avLst/>
          </a:prstGeom>
        </p:spPr>
        <p:txBody>
          <a:bodyPr vert="horz" wrap="square" lIns="0" tIns="13335" rIns="0" bIns="0" rtlCol="0">
            <a:spAutoFit/>
          </a:bodyPr>
          <a:lstStyle/>
          <a:p>
            <a:pPr marL="12700">
              <a:lnSpc>
                <a:spcPct val="100000"/>
              </a:lnSpc>
              <a:spcBef>
                <a:spcPts val="105"/>
              </a:spcBef>
            </a:pPr>
            <a:r>
              <a:rPr sz="2400" baseline="3472" dirty="0">
                <a:latin typeface="Times New Roman"/>
                <a:cs typeface="Times New Roman"/>
              </a:rPr>
              <a:t>0</a:t>
            </a:r>
            <a:r>
              <a:rPr sz="2400" spc="292" baseline="3472" dirty="0">
                <a:latin typeface="Times New Roman"/>
                <a:cs typeface="Times New Roman"/>
              </a:rPr>
              <a:t> </a:t>
            </a:r>
            <a:r>
              <a:rPr sz="1600" dirty="0">
                <a:latin typeface="Times New Roman"/>
                <a:cs typeface="Times New Roman"/>
              </a:rPr>
              <a:t>20</a:t>
            </a:r>
            <a:endParaRPr sz="1600">
              <a:latin typeface="Times New Roman"/>
              <a:cs typeface="Times New Roman"/>
            </a:endParaRPr>
          </a:p>
        </p:txBody>
      </p:sp>
      <p:sp>
        <p:nvSpPr>
          <p:cNvPr id="43" name="object 43"/>
          <p:cNvSpPr txBox="1"/>
          <p:nvPr/>
        </p:nvSpPr>
        <p:spPr>
          <a:xfrm>
            <a:off x="3642359"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12</a:t>
            </a:r>
            <a:r>
              <a:rPr sz="1600" dirty="0">
                <a:latin typeface="Times New Roman"/>
                <a:cs typeface="Times New Roman"/>
              </a:rPr>
              <a:t>0</a:t>
            </a:r>
            <a:endParaRPr sz="1600">
              <a:latin typeface="Times New Roman"/>
              <a:cs typeface="Times New Roman"/>
            </a:endParaRPr>
          </a:p>
        </p:txBody>
      </p:sp>
      <p:sp>
        <p:nvSpPr>
          <p:cNvPr id="44" name="object 44"/>
          <p:cNvSpPr txBox="1"/>
          <p:nvPr/>
        </p:nvSpPr>
        <p:spPr>
          <a:xfrm>
            <a:off x="4815840"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22</a:t>
            </a:r>
            <a:r>
              <a:rPr sz="1600" dirty="0">
                <a:latin typeface="Times New Roman"/>
                <a:cs typeface="Times New Roman"/>
              </a:rPr>
              <a:t>0</a:t>
            </a:r>
            <a:endParaRPr sz="1600">
              <a:latin typeface="Times New Roman"/>
              <a:cs typeface="Times New Roman"/>
            </a:endParaRPr>
          </a:p>
        </p:txBody>
      </p:sp>
      <p:sp>
        <p:nvSpPr>
          <p:cNvPr id="45" name="object 45"/>
          <p:cNvSpPr txBox="1"/>
          <p:nvPr/>
        </p:nvSpPr>
        <p:spPr>
          <a:xfrm>
            <a:off x="5992367"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22</a:t>
            </a:r>
            <a:r>
              <a:rPr sz="1600" dirty="0">
                <a:latin typeface="Times New Roman"/>
                <a:cs typeface="Times New Roman"/>
              </a:rPr>
              <a:t>0</a:t>
            </a:r>
            <a:endParaRPr sz="1600">
              <a:latin typeface="Times New Roman"/>
              <a:cs typeface="Times New Roman"/>
            </a:endParaRPr>
          </a:p>
        </p:txBody>
      </p:sp>
      <p:sp>
        <p:nvSpPr>
          <p:cNvPr id="46" name="object 46"/>
          <p:cNvSpPr txBox="1"/>
          <p:nvPr/>
        </p:nvSpPr>
        <p:spPr>
          <a:xfrm>
            <a:off x="7101840"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32</a:t>
            </a:r>
            <a:r>
              <a:rPr sz="1600" dirty="0">
                <a:latin typeface="Times New Roman"/>
                <a:cs typeface="Times New Roman"/>
              </a:rPr>
              <a:t>0</a:t>
            </a:r>
            <a:endParaRPr sz="1600">
              <a:latin typeface="Times New Roman"/>
              <a:cs typeface="Times New Roman"/>
            </a:endParaRPr>
          </a:p>
        </p:txBody>
      </p:sp>
      <p:sp>
        <p:nvSpPr>
          <p:cNvPr id="47" name="object 47"/>
          <p:cNvSpPr/>
          <p:nvPr/>
        </p:nvSpPr>
        <p:spPr>
          <a:xfrm>
            <a:off x="3833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48" name="object 48"/>
          <p:cNvSpPr/>
          <p:nvPr/>
        </p:nvSpPr>
        <p:spPr>
          <a:xfrm>
            <a:off x="3787647" y="6373367"/>
            <a:ext cx="94615" cy="146685"/>
          </a:xfrm>
          <a:custGeom>
            <a:avLst/>
            <a:gdLst/>
            <a:ahLst/>
            <a:cxnLst/>
            <a:rect l="l" t="t" r="r" b="b"/>
            <a:pathLst>
              <a:path w="94614" h="146684">
                <a:moveTo>
                  <a:pt x="48767" y="0"/>
                </a:moveTo>
                <a:lnTo>
                  <a:pt x="0" y="146303"/>
                </a:lnTo>
                <a:lnTo>
                  <a:pt x="94487" y="146303"/>
                </a:lnTo>
                <a:lnTo>
                  <a:pt x="48767" y="0"/>
                </a:lnTo>
                <a:close/>
              </a:path>
            </a:pathLst>
          </a:custGeom>
          <a:solidFill>
            <a:srgbClr val="000000"/>
          </a:solidFill>
        </p:spPr>
        <p:txBody>
          <a:bodyPr wrap="square" lIns="0" tIns="0" rIns="0" bIns="0" rtlCol="0"/>
          <a:lstStyle/>
          <a:p>
            <a:endParaRPr/>
          </a:p>
        </p:txBody>
      </p:sp>
      <p:sp>
        <p:nvSpPr>
          <p:cNvPr id="49" name="object 49"/>
          <p:cNvSpPr txBox="1"/>
          <p:nvPr/>
        </p:nvSpPr>
        <p:spPr>
          <a:xfrm>
            <a:off x="3739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1</a:t>
            </a:r>
            <a:endParaRPr sz="1800" baseline="-23148">
              <a:latin typeface="Times New Roman"/>
              <a:cs typeface="Times New Roman"/>
            </a:endParaRPr>
          </a:p>
        </p:txBody>
      </p:sp>
      <p:sp>
        <p:nvSpPr>
          <p:cNvPr id="50" name="object 50"/>
          <p:cNvSpPr/>
          <p:nvPr/>
        </p:nvSpPr>
        <p:spPr>
          <a:xfrm>
            <a:off x="4976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1" name="object 51"/>
          <p:cNvSpPr/>
          <p:nvPr/>
        </p:nvSpPr>
        <p:spPr>
          <a:xfrm>
            <a:off x="4930647" y="6373367"/>
            <a:ext cx="94615" cy="146685"/>
          </a:xfrm>
          <a:custGeom>
            <a:avLst/>
            <a:gdLst/>
            <a:ahLst/>
            <a:cxnLst/>
            <a:rect l="l" t="t" r="r" b="b"/>
            <a:pathLst>
              <a:path w="94614" h="146684">
                <a:moveTo>
                  <a:pt x="45719" y="0"/>
                </a:moveTo>
                <a:lnTo>
                  <a:pt x="0" y="146303"/>
                </a:lnTo>
                <a:lnTo>
                  <a:pt x="94487" y="146303"/>
                </a:lnTo>
                <a:lnTo>
                  <a:pt x="45719" y="0"/>
                </a:lnTo>
                <a:close/>
              </a:path>
            </a:pathLst>
          </a:custGeom>
          <a:solidFill>
            <a:srgbClr val="000000"/>
          </a:solidFill>
        </p:spPr>
        <p:txBody>
          <a:bodyPr wrap="square" lIns="0" tIns="0" rIns="0" bIns="0" rtlCol="0"/>
          <a:lstStyle/>
          <a:p>
            <a:endParaRPr/>
          </a:p>
        </p:txBody>
      </p:sp>
      <p:sp>
        <p:nvSpPr>
          <p:cNvPr id="52" name="object 52"/>
          <p:cNvSpPr txBox="1"/>
          <p:nvPr/>
        </p:nvSpPr>
        <p:spPr>
          <a:xfrm>
            <a:off x="4882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2</a:t>
            </a:r>
            <a:endParaRPr sz="1800" baseline="-23148">
              <a:latin typeface="Times New Roman"/>
              <a:cs typeface="Times New Roman"/>
            </a:endParaRPr>
          </a:p>
        </p:txBody>
      </p:sp>
      <p:sp>
        <p:nvSpPr>
          <p:cNvPr id="53" name="object 53"/>
          <p:cNvSpPr/>
          <p:nvPr/>
        </p:nvSpPr>
        <p:spPr>
          <a:xfrm>
            <a:off x="6119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4" name="object 54"/>
          <p:cNvSpPr/>
          <p:nvPr/>
        </p:nvSpPr>
        <p:spPr>
          <a:xfrm>
            <a:off x="6073647" y="6373367"/>
            <a:ext cx="94615" cy="146685"/>
          </a:xfrm>
          <a:custGeom>
            <a:avLst/>
            <a:gdLst/>
            <a:ahLst/>
            <a:cxnLst/>
            <a:rect l="l" t="t" r="r" b="b"/>
            <a:pathLst>
              <a:path w="94614" h="146684">
                <a:moveTo>
                  <a:pt x="48767" y="0"/>
                </a:moveTo>
                <a:lnTo>
                  <a:pt x="0" y="146303"/>
                </a:lnTo>
                <a:lnTo>
                  <a:pt x="94487" y="146303"/>
                </a:lnTo>
                <a:lnTo>
                  <a:pt x="48767" y="0"/>
                </a:lnTo>
                <a:close/>
              </a:path>
            </a:pathLst>
          </a:custGeom>
          <a:solidFill>
            <a:srgbClr val="000000"/>
          </a:solidFill>
        </p:spPr>
        <p:txBody>
          <a:bodyPr wrap="square" lIns="0" tIns="0" rIns="0" bIns="0" rtlCol="0"/>
          <a:lstStyle/>
          <a:p>
            <a:endParaRPr/>
          </a:p>
        </p:txBody>
      </p:sp>
      <p:sp>
        <p:nvSpPr>
          <p:cNvPr id="55" name="object 55"/>
          <p:cNvSpPr txBox="1"/>
          <p:nvPr/>
        </p:nvSpPr>
        <p:spPr>
          <a:xfrm>
            <a:off x="6025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3</a:t>
            </a:r>
            <a:endParaRPr sz="1800" baseline="-23148">
              <a:latin typeface="Times New Roman"/>
              <a:cs typeface="Times New Roman"/>
            </a:endParaRPr>
          </a:p>
        </p:txBody>
      </p:sp>
      <p:sp>
        <p:nvSpPr>
          <p:cNvPr id="56" name="object 56"/>
          <p:cNvSpPr txBox="1"/>
          <p:nvPr/>
        </p:nvSpPr>
        <p:spPr>
          <a:xfrm>
            <a:off x="7635240" y="6630416"/>
            <a:ext cx="127635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Release</a:t>
            </a:r>
            <a:r>
              <a:rPr sz="1800" spc="-85"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pic>
        <p:nvPicPr>
          <p:cNvPr id="60"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0"/>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3529" fill="hold"/>
                                        <p:tgtEl>
                                          <p:spTgt spid="60"/>
                                        </p:tgtEl>
                                      </p:cBhvr>
                                    </p:cmd>
                                  </p:childTnLst>
                                </p:cTn>
                              </p:par>
                            </p:childTnLst>
                          </p:cTn>
                        </p:par>
                      </p:childTnLst>
                    </p:cTn>
                  </p:par>
                </p:childTnLst>
              </p:cTn>
              <p:nextCondLst>
                <p:cond evt="onClick" delay="0">
                  <p:tgtEl>
                    <p:spTgt spid="60"/>
                  </p:tgtEl>
                </p:cond>
              </p:nextCondLst>
            </p:seq>
            <p:audio>
              <p:cMediaNode vol="80000">
                <p:cTn id="7" fill="hold" display="0">
                  <p:stCondLst>
                    <p:cond delay="indefinite"/>
                  </p:stCondLst>
                  <p:endCondLst>
                    <p:cond evt="onStopAudio" delay="0">
                      <p:tgtEl>
                        <p:sldTgt/>
                      </p:tgtEl>
                    </p:cond>
                  </p:endCondLst>
                </p:cTn>
                <p:tgtEl>
                  <p:spTgt spid="6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809921" y="5823353"/>
            <a:ext cx="201295" cy="1296035"/>
          </a:xfrm>
          <a:prstGeom prst="rect">
            <a:avLst/>
          </a:prstGeom>
        </p:spPr>
        <p:txBody>
          <a:bodyPr vert="vert270" wrap="square" lIns="0" tIns="4445" rIns="0" bIns="0" rtlCol="0">
            <a:spAutoFit/>
          </a:bodyPr>
          <a:lstStyle/>
          <a:p>
            <a:pPr marL="12700" marR="5080">
              <a:lnSpc>
                <a:spcPct val="100000"/>
              </a:lnSpc>
              <a:spcBef>
                <a:spcPts val="35"/>
              </a:spcBef>
            </a:pPr>
            <a:r>
              <a:rPr sz="600" dirty="0">
                <a:solidFill>
                  <a:srgbClr val="E4E4E4"/>
                </a:solidFill>
                <a:latin typeface="Times New Roman"/>
                <a:cs typeface="Times New Roman"/>
              </a:rPr>
              <a:t>Copyright © 2006 </a:t>
            </a:r>
            <a:r>
              <a:rPr sz="600" spc="-5" dirty="0">
                <a:solidFill>
                  <a:srgbClr val="E4E4E4"/>
                </a:solidFill>
                <a:latin typeface="Times New Roman"/>
                <a:cs typeface="Times New Roman"/>
              </a:rPr>
              <a:t>University </a:t>
            </a:r>
            <a:r>
              <a:rPr sz="600" dirty="0">
                <a:solidFill>
                  <a:srgbClr val="E4E4E4"/>
                </a:solidFill>
                <a:latin typeface="Times New Roman"/>
                <a:cs typeface="Times New Roman"/>
              </a:rPr>
              <a:t>of</a:t>
            </a:r>
            <a:r>
              <a:rPr sz="600" spc="-85" dirty="0">
                <a:solidFill>
                  <a:srgbClr val="E4E4E4"/>
                </a:solidFill>
                <a:latin typeface="Times New Roman"/>
                <a:cs typeface="Times New Roman"/>
              </a:rPr>
              <a:t> </a:t>
            </a:r>
            <a:r>
              <a:rPr sz="600" spc="-5" dirty="0">
                <a:solidFill>
                  <a:srgbClr val="E4E4E4"/>
                </a:solidFill>
                <a:latin typeface="Times New Roman"/>
                <a:cs typeface="Times New Roman"/>
              </a:rPr>
              <a:t>Glasgow  All </a:t>
            </a:r>
            <a:r>
              <a:rPr sz="600" dirty="0">
                <a:solidFill>
                  <a:srgbClr val="E4E4E4"/>
                </a:solidFill>
                <a:latin typeface="Times New Roman"/>
                <a:cs typeface="Times New Roman"/>
              </a:rPr>
              <a:t>rights</a:t>
            </a:r>
            <a:r>
              <a:rPr sz="600" spc="-5" dirty="0">
                <a:solidFill>
                  <a:srgbClr val="E4E4E4"/>
                </a:solidFill>
                <a:latin typeface="Times New Roman"/>
                <a:cs typeface="Times New Roman"/>
              </a:rPr>
              <a:t> </a:t>
            </a:r>
            <a:r>
              <a:rPr sz="600" dirty="0">
                <a:solidFill>
                  <a:srgbClr val="E4E4E4"/>
                </a:solidFill>
                <a:latin typeface="Times New Roman"/>
                <a:cs typeface="Times New Roman"/>
              </a:rPr>
              <a:t>reserved.</a:t>
            </a:r>
            <a:endParaRPr sz="600">
              <a:latin typeface="Times New Roman"/>
              <a:cs typeface="Times New Roman"/>
            </a:endParaRPr>
          </a:p>
        </p:txBody>
      </p:sp>
      <p:sp>
        <p:nvSpPr>
          <p:cNvPr id="3" name="object 3"/>
          <p:cNvSpPr/>
          <p:nvPr/>
        </p:nvSpPr>
        <p:spPr>
          <a:xfrm>
            <a:off x="2451100" y="5759196"/>
            <a:ext cx="228600" cy="228600"/>
          </a:xfrm>
          <a:custGeom>
            <a:avLst/>
            <a:gdLst/>
            <a:ahLst/>
            <a:cxnLst/>
            <a:rect l="l" t="t" r="r" b="b"/>
            <a:pathLst>
              <a:path w="228600" h="228600">
                <a:moveTo>
                  <a:pt x="0" y="0"/>
                </a:moveTo>
                <a:lnTo>
                  <a:pt x="228600" y="0"/>
                </a:lnTo>
                <a:lnTo>
                  <a:pt x="228600" y="228599"/>
                </a:lnTo>
                <a:lnTo>
                  <a:pt x="0" y="228599"/>
                </a:lnTo>
                <a:lnTo>
                  <a:pt x="0" y="0"/>
                </a:lnTo>
                <a:close/>
              </a:path>
            </a:pathLst>
          </a:custGeom>
          <a:solidFill>
            <a:srgbClr val="A8D200"/>
          </a:solidFill>
        </p:spPr>
        <p:txBody>
          <a:bodyPr wrap="square" lIns="0" tIns="0" rIns="0" bIns="0" rtlCol="0"/>
          <a:lstStyle/>
          <a:p>
            <a:endParaRPr/>
          </a:p>
        </p:txBody>
      </p:sp>
      <p:sp>
        <p:nvSpPr>
          <p:cNvPr id="4" name="object 4"/>
          <p:cNvSpPr/>
          <p:nvPr/>
        </p:nvSpPr>
        <p:spPr>
          <a:xfrm>
            <a:off x="2451100" y="5759195"/>
            <a:ext cx="228600" cy="228600"/>
          </a:xfrm>
          <a:custGeom>
            <a:avLst/>
            <a:gdLst/>
            <a:ahLst/>
            <a:cxnLst/>
            <a:rect l="l" t="t" r="r" b="b"/>
            <a:pathLst>
              <a:path w="228600" h="228600">
                <a:moveTo>
                  <a:pt x="0" y="0"/>
                </a:moveTo>
                <a:lnTo>
                  <a:pt x="228599" y="0"/>
                </a:lnTo>
                <a:lnTo>
                  <a:pt x="228599" y="228599"/>
                </a:lnTo>
                <a:lnTo>
                  <a:pt x="0" y="228599"/>
                </a:lnTo>
                <a:lnTo>
                  <a:pt x="0" y="0"/>
                </a:lnTo>
                <a:close/>
              </a:path>
            </a:pathLst>
          </a:custGeom>
          <a:ln w="12191">
            <a:solidFill>
              <a:srgbClr val="000000"/>
            </a:solidFill>
          </a:ln>
        </p:spPr>
        <p:txBody>
          <a:bodyPr wrap="square" lIns="0" tIns="0" rIns="0" bIns="0" rtlCol="0"/>
          <a:lstStyle/>
          <a:p>
            <a:endParaRPr/>
          </a:p>
        </p:txBody>
      </p:sp>
      <p:sp>
        <p:nvSpPr>
          <p:cNvPr id="5" name="object 5"/>
          <p:cNvSpPr/>
          <p:nvPr/>
        </p:nvSpPr>
        <p:spPr>
          <a:xfrm>
            <a:off x="3822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6" name="object 6"/>
          <p:cNvSpPr/>
          <p:nvPr/>
        </p:nvSpPr>
        <p:spPr>
          <a:xfrm>
            <a:off x="3824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7" name="object 7"/>
          <p:cNvSpPr/>
          <p:nvPr/>
        </p:nvSpPr>
        <p:spPr>
          <a:xfrm>
            <a:off x="4965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8" name="object 8"/>
          <p:cNvSpPr/>
          <p:nvPr/>
        </p:nvSpPr>
        <p:spPr>
          <a:xfrm>
            <a:off x="4967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9" name="object 9"/>
          <p:cNvSpPr/>
          <p:nvPr/>
        </p:nvSpPr>
        <p:spPr>
          <a:xfrm>
            <a:off x="6108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10" name="object 10"/>
          <p:cNvSpPr/>
          <p:nvPr/>
        </p:nvSpPr>
        <p:spPr>
          <a:xfrm>
            <a:off x="6110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11" name="object 11"/>
          <p:cNvSpPr/>
          <p:nvPr/>
        </p:nvSpPr>
        <p:spPr>
          <a:xfrm>
            <a:off x="2679700" y="5759196"/>
            <a:ext cx="838200" cy="228600"/>
          </a:xfrm>
          <a:custGeom>
            <a:avLst/>
            <a:gdLst/>
            <a:ahLst/>
            <a:cxnLst/>
            <a:rect l="l" t="t" r="r" b="b"/>
            <a:pathLst>
              <a:path w="838200" h="228600">
                <a:moveTo>
                  <a:pt x="0" y="0"/>
                </a:moveTo>
                <a:lnTo>
                  <a:pt x="838200" y="0"/>
                </a:lnTo>
                <a:lnTo>
                  <a:pt x="838200" y="228599"/>
                </a:lnTo>
                <a:lnTo>
                  <a:pt x="0" y="228599"/>
                </a:lnTo>
                <a:lnTo>
                  <a:pt x="0" y="0"/>
                </a:lnTo>
                <a:close/>
              </a:path>
            </a:pathLst>
          </a:custGeom>
          <a:solidFill>
            <a:srgbClr val="C6E6E9"/>
          </a:solidFill>
        </p:spPr>
        <p:txBody>
          <a:bodyPr wrap="square" lIns="0" tIns="0" rIns="0" bIns="0" rtlCol="0"/>
          <a:lstStyle/>
          <a:p>
            <a:endParaRPr/>
          </a:p>
        </p:txBody>
      </p:sp>
      <p:sp>
        <p:nvSpPr>
          <p:cNvPr id="12" name="object 12"/>
          <p:cNvSpPr/>
          <p:nvPr/>
        </p:nvSpPr>
        <p:spPr>
          <a:xfrm>
            <a:off x="2681223" y="5760719"/>
            <a:ext cx="838200" cy="228600"/>
          </a:xfrm>
          <a:custGeom>
            <a:avLst/>
            <a:gdLst/>
            <a:ahLst/>
            <a:cxnLst/>
            <a:rect l="l" t="t" r="r" b="b"/>
            <a:pathLst>
              <a:path w="838200" h="228600">
                <a:moveTo>
                  <a:pt x="0" y="0"/>
                </a:moveTo>
                <a:lnTo>
                  <a:pt x="838199" y="0"/>
                </a:lnTo>
                <a:lnTo>
                  <a:pt x="838199" y="228599"/>
                </a:lnTo>
                <a:lnTo>
                  <a:pt x="0" y="228599"/>
                </a:lnTo>
                <a:lnTo>
                  <a:pt x="0" y="0"/>
                </a:lnTo>
                <a:close/>
              </a:path>
            </a:pathLst>
          </a:custGeom>
          <a:ln w="3175">
            <a:solidFill>
              <a:srgbClr val="000000"/>
            </a:solidFill>
          </a:ln>
        </p:spPr>
        <p:txBody>
          <a:bodyPr wrap="square" lIns="0" tIns="0" rIns="0" bIns="0" rtlCol="0"/>
          <a:lstStyle/>
          <a:p>
            <a:endParaRPr/>
          </a:p>
        </p:txBody>
      </p:sp>
      <p:sp>
        <p:nvSpPr>
          <p:cNvPr id="13" name="object 13"/>
          <p:cNvSpPr/>
          <p:nvPr/>
        </p:nvSpPr>
        <p:spPr>
          <a:xfrm>
            <a:off x="4965700" y="5225795"/>
            <a:ext cx="0" cy="762000"/>
          </a:xfrm>
          <a:custGeom>
            <a:avLst/>
            <a:gdLst/>
            <a:ahLst/>
            <a:cxnLst/>
            <a:rect l="l" t="t" r="r" b="b"/>
            <a:pathLst>
              <a:path h="762000">
                <a:moveTo>
                  <a:pt x="0" y="761999"/>
                </a:moveTo>
                <a:lnTo>
                  <a:pt x="0" y="0"/>
                </a:lnTo>
              </a:path>
            </a:pathLst>
          </a:custGeom>
          <a:ln w="18287">
            <a:solidFill>
              <a:srgbClr val="929292"/>
            </a:solidFill>
            <a:prstDash val="dash"/>
          </a:ln>
        </p:spPr>
        <p:txBody>
          <a:bodyPr wrap="square" lIns="0" tIns="0" rIns="0" bIns="0" rtlCol="0"/>
          <a:lstStyle/>
          <a:p>
            <a:endParaRPr/>
          </a:p>
        </p:txBody>
      </p:sp>
      <p:sp>
        <p:nvSpPr>
          <p:cNvPr id="14" name="object 14"/>
          <p:cNvSpPr/>
          <p:nvPr/>
        </p:nvSpPr>
        <p:spPr>
          <a:xfrm>
            <a:off x="5803900" y="5225795"/>
            <a:ext cx="0" cy="762000"/>
          </a:xfrm>
          <a:custGeom>
            <a:avLst/>
            <a:gdLst/>
            <a:ahLst/>
            <a:cxnLst/>
            <a:rect l="l" t="t" r="r" b="b"/>
            <a:pathLst>
              <a:path h="762000">
                <a:moveTo>
                  <a:pt x="0" y="761999"/>
                </a:moveTo>
                <a:lnTo>
                  <a:pt x="0" y="0"/>
                </a:lnTo>
              </a:path>
            </a:pathLst>
          </a:custGeom>
          <a:ln w="18287">
            <a:solidFill>
              <a:srgbClr val="929292"/>
            </a:solidFill>
            <a:prstDash val="dash"/>
          </a:ln>
        </p:spPr>
        <p:txBody>
          <a:bodyPr wrap="square" lIns="0" tIns="0" rIns="0" bIns="0" rtlCol="0"/>
          <a:lstStyle/>
          <a:p>
            <a:endParaRPr/>
          </a:p>
        </p:txBody>
      </p:sp>
      <p:sp>
        <p:nvSpPr>
          <p:cNvPr id="15" name="object 15"/>
          <p:cNvSpPr/>
          <p:nvPr/>
        </p:nvSpPr>
        <p:spPr>
          <a:xfrm>
            <a:off x="6108700" y="5225795"/>
            <a:ext cx="0" cy="762000"/>
          </a:xfrm>
          <a:custGeom>
            <a:avLst/>
            <a:gdLst/>
            <a:ahLst/>
            <a:cxnLst/>
            <a:rect l="l" t="t" r="r" b="b"/>
            <a:pathLst>
              <a:path h="762000">
                <a:moveTo>
                  <a:pt x="0" y="761999"/>
                </a:moveTo>
                <a:lnTo>
                  <a:pt x="0" y="0"/>
                </a:lnTo>
              </a:path>
            </a:pathLst>
          </a:custGeom>
          <a:ln w="18287">
            <a:solidFill>
              <a:srgbClr val="929292"/>
            </a:solidFill>
            <a:prstDash val="dash"/>
          </a:ln>
        </p:spPr>
        <p:txBody>
          <a:bodyPr wrap="square" lIns="0" tIns="0" rIns="0" bIns="0" rtlCol="0"/>
          <a:lstStyle/>
          <a:p>
            <a:endParaRPr/>
          </a:p>
        </p:txBody>
      </p:sp>
      <p:sp>
        <p:nvSpPr>
          <p:cNvPr id="16" name="object 16"/>
          <p:cNvSpPr/>
          <p:nvPr/>
        </p:nvSpPr>
        <p:spPr>
          <a:xfrm>
            <a:off x="3822700" y="5225795"/>
            <a:ext cx="0" cy="762000"/>
          </a:xfrm>
          <a:custGeom>
            <a:avLst/>
            <a:gdLst/>
            <a:ahLst/>
            <a:cxnLst/>
            <a:rect l="l" t="t" r="r" b="b"/>
            <a:pathLst>
              <a:path h="762000">
                <a:moveTo>
                  <a:pt x="0" y="761999"/>
                </a:moveTo>
                <a:lnTo>
                  <a:pt x="0" y="0"/>
                </a:lnTo>
              </a:path>
            </a:pathLst>
          </a:custGeom>
          <a:ln w="18287">
            <a:solidFill>
              <a:srgbClr val="929292"/>
            </a:solidFill>
            <a:prstDash val="dash"/>
          </a:ln>
        </p:spPr>
        <p:txBody>
          <a:bodyPr wrap="square" lIns="0" tIns="0" rIns="0" bIns="0" rtlCol="0"/>
          <a:lstStyle/>
          <a:p>
            <a:endParaRPr/>
          </a:p>
        </p:txBody>
      </p:sp>
      <p:sp>
        <p:nvSpPr>
          <p:cNvPr id="17" name="object 17"/>
          <p:cNvSpPr txBox="1">
            <a:spLocks noGrp="1"/>
          </p:cNvSpPr>
          <p:nvPr>
            <p:ph type="title"/>
          </p:nvPr>
        </p:nvSpPr>
        <p:spPr>
          <a:xfrm>
            <a:off x="370839" y="149558"/>
            <a:ext cx="1727200" cy="453390"/>
          </a:xfrm>
          <a:prstGeom prst="rect">
            <a:avLst/>
          </a:prstGeom>
        </p:spPr>
        <p:txBody>
          <a:bodyPr vert="horz" wrap="square" lIns="0" tIns="13335" rIns="0" bIns="0" rtlCol="0">
            <a:spAutoFit/>
          </a:bodyPr>
          <a:lstStyle/>
          <a:p>
            <a:pPr marL="12700">
              <a:lnSpc>
                <a:spcPct val="100000"/>
              </a:lnSpc>
              <a:spcBef>
                <a:spcPts val="105"/>
              </a:spcBef>
            </a:pPr>
            <a:r>
              <a:rPr spc="-5" dirty="0"/>
              <a:t>Example</a:t>
            </a:r>
          </a:p>
        </p:txBody>
      </p:sp>
      <p:sp>
        <p:nvSpPr>
          <p:cNvPr id="18" name="object 18"/>
          <p:cNvSpPr/>
          <p:nvPr/>
        </p:nvSpPr>
        <p:spPr>
          <a:xfrm>
            <a:off x="2690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19" name="object 19"/>
          <p:cNvSpPr/>
          <p:nvPr/>
        </p:nvSpPr>
        <p:spPr>
          <a:xfrm>
            <a:off x="2644648" y="6373367"/>
            <a:ext cx="94615" cy="146685"/>
          </a:xfrm>
          <a:custGeom>
            <a:avLst/>
            <a:gdLst/>
            <a:ahLst/>
            <a:cxnLst/>
            <a:rect l="l" t="t" r="r" b="b"/>
            <a:pathLst>
              <a:path w="94614" h="146684">
                <a:moveTo>
                  <a:pt x="45719" y="0"/>
                </a:moveTo>
                <a:lnTo>
                  <a:pt x="0" y="146303"/>
                </a:lnTo>
                <a:lnTo>
                  <a:pt x="94487" y="146303"/>
                </a:lnTo>
                <a:lnTo>
                  <a:pt x="45719" y="0"/>
                </a:lnTo>
                <a:close/>
              </a:path>
            </a:pathLst>
          </a:custGeom>
          <a:solidFill>
            <a:srgbClr val="000000"/>
          </a:solidFill>
        </p:spPr>
        <p:txBody>
          <a:bodyPr wrap="square" lIns="0" tIns="0" rIns="0" bIns="0" rtlCol="0"/>
          <a:lstStyle/>
          <a:p>
            <a:endParaRPr/>
          </a:p>
        </p:txBody>
      </p:sp>
      <p:sp>
        <p:nvSpPr>
          <p:cNvPr id="20" name="object 20"/>
          <p:cNvSpPr txBox="1"/>
          <p:nvPr/>
        </p:nvSpPr>
        <p:spPr>
          <a:xfrm>
            <a:off x="2596895"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0</a:t>
            </a:r>
            <a:endParaRPr sz="1800" baseline="-23148">
              <a:latin typeface="Times New Roman"/>
              <a:cs typeface="Times New Roman"/>
            </a:endParaRPr>
          </a:p>
        </p:txBody>
      </p:sp>
      <p:sp>
        <p:nvSpPr>
          <p:cNvPr id="21" name="object 21"/>
          <p:cNvSpPr/>
          <p:nvPr/>
        </p:nvSpPr>
        <p:spPr>
          <a:xfrm>
            <a:off x="2455672" y="5989319"/>
            <a:ext cx="5013960" cy="0"/>
          </a:xfrm>
          <a:custGeom>
            <a:avLst/>
            <a:gdLst/>
            <a:ahLst/>
            <a:cxnLst/>
            <a:rect l="l" t="t" r="r" b="b"/>
            <a:pathLst>
              <a:path w="5013959">
                <a:moveTo>
                  <a:pt x="0" y="0"/>
                </a:moveTo>
                <a:lnTo>
                  <a:pt x="5013959" y="0"/>
                </a:lnTo>
              </a:path>
            </a:pathLst>
          </a:custGeom>
          <a:ln w="39623">
            <a:solidFill>
              <a:srgbClr val="000000"/>
            </a:solidFill>
          </a:ln>
        </p:spPr>
        <p:txBody>
          <a:bodyPr wrap="square" lIns="0" tIns="0" rIns="0" bIns="0" rtlCol="0"/>
          <a:lstStyle/>
          <a:p>
            <a:endParaRPr/>
          </a:p>
        </p:txBody>
      </p:sp>
      <p:sp>
        <p:nvSpPr>
          <p:cNvPr id="22" name="object 22"/>
          <p:cNvSpPr/>
          <p:nvPr/>
        </p:nvSpPr>
        <p:spPr>
          <a:xfrm>
            <a:off x="7466583" y="5937503"/>
            <a:ext cx="173990" cy="106680"/>
          </a:xfrm>
          <a:custGeom>
            <a:avLst/>
            <a:gdLst/>
            <a:ahLst/>
            <a:cxnLst/>
            <a:rect l="l" t="t" r="r" b="b"/>
            <a:pathLst>
              <a:path w="173990"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sp>
        <p:nvSpPr>
          <p:cNvPr id="23" name="object 23"/>
          <p:cNvSpPr txBox="1"/>
          <p:nvPr/>
        </p:nvSpPr>
        <p:spPr>
          <a:xfrm>
            <a:off x="7635240" y="5792216"/>
            <a:ext cx="98488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Time</a:t>
            </a:r>
            <a:r>
              <a:rPr sz="1800" spc="-85" dirty="0">
                <a:latin typeface="Times New Roman"/>
                <a:cs typeface="Times New Roman"/>
              </a:rPr>
              <a:t> </a:t>
            </a:r>
            <a:r>
              <a:rPr sz="1800" dirty="0">
                <a:latin typeface="Times New Roman"/>
                <a:cs typeface="Times New Roman"/>
              </a:rPr>
              <a:t>(ms)</a:t>
            </a:r>
            <a:endParaRPr sz="1800">
              <a:latin typeface="Times New Roman"/>
              <a:cs typeface="Times New Roman"/>
            </a:endParaRPr>
          </a:p>
        </p:txBody>
      </p:sp>
      <p:sp>
        <p:nvSpPr>
          <p:cNvPr id="24" name="object 24"/>
          <p:cNvSpPr/>
          <p:nvPr/>
        </p:nvSpPr>
        <p:spPr>
          <a:xfrm>
            <a:off x="3367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5" name="object 25"/>
          <p:cNvSpPr/>
          <p:nvPr/>
        </p:nvSpPr>
        <p:spPr>
          <a:xfrm>
            <a:off x="3138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6" name="object 26"/>
          <p:cNvSpPr/>
          <p:nvPr/>
        </p:nvSpPr>
        <p:spPr>
          <a:xfrm>
            <a:off x="3595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7" name="object 27"/>
          <p:cNvSpPr/>
          <p:nvPr/>
        </p:nvSpPr>
        <p:spPr>
          <a:xfrm>
            <a:off x="3824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8" name="object 28"/>
          <p:cNvSpPr/>
          <p:nvPr/>
        </p:nvSpPr>
        <p:spPr>
          <a:xfrm>
            <a:off x="4052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29" name="object 29"/>
          <p:cNvSpPr/>
          <p:nvPr/>
        </p:nvSpPr>
        <p:spPr>
          <a:xfrm>
            <a:off x="4281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0" name="object 30"/>
          <p:cNvSpPr/>
          <p:nvPr/>
        </p:nvSpPr>
        <p:spPr>
          <a:xfrm>
            <a:off x="4510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1" name="object 31"/>
          <p:cNvSpPr/>
          <p:nvPr/>
        </p:nvSpPr>
        <p:spPr>
          <a:xfrm>
            <a:off x="4738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2" name="object 32"/>
          <p:cNvSpPr/>
          <p:nvPr/>
        </p:nvSpPr>
        <p:spPr>
          <a:xfrm>
            <a:off x="4967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3" name="object 33"/>
          <p:cNvSpPr/>
          <p:nvPr/>
        </p:nvSpPr>
        <p:spPr>
          <a:xfrm>
            <a:off x="5195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4" name="object 34"/>
          <p:cNvSpPr/>
          <p:nvPr/>
        </p:nvSpPr>
        <p:spPr>
          <a:xfrm>
            <a:off x="5424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5" name="object 35"/>
          <p:cNvSpPr/>
          <p:nvPr/>
        </p:nvSpPr>
        <p:spPr>
          <a:xfrm>
            <a:off x="5653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6" name="object 36"/>
          <p:cNvSpPr/>
          <p:nvPr/>
        </p:nvSpPr>
        <p:spPr>
          <a:xfrm>
            <a:off x="5881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7" name="object 37"/>
          <p:cNvSpPr/>
          <p:nvPr/>
        </p:nvSpPr>
        <p:spPr>
          <a:xfrm>
            <a:off x="6110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8" name="object 38"/>
          <p:cNvSpPr/>
          <p:nvPr/>
        </p:nvSpPr>
        <p:spPr>
          <a:xfrm>
            <a:off x="6338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39" name="object 39"/>
          <p:cNvSpPr/>
          <p:nvPr/>
        </p:nvSpPr>
        <p:spPr>
          <a:xfrm>
            <a:off x="65674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0" name="object 40"/>
          <p:cNvSpPr/>
          <p:nvPr/>
        </p:nvSpPr>
        <p:spPr>
          <a:xfrm>
            <a:off x="67960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1" name="object 41"/>
          <p:cNvSpPr/>
          <p:nvPr/>
        </p:nvSpPr>
        <p:spPr>
          <a:xfrm>
            <a:off x="7024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2" name="object 42"/>
          <p:cNvSpPr/>
          <p:nvPr/>
        </p:nvSpPr>
        <p:spPr>
          <a:xfrm>
            <a:off x="7253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3" name="object 43"/>
          <p:cNvSpPr/>
          <p:nvPr/>
        </p:nvSpPr>
        <p:spPr>
          <a:xfrm>
            <a:off x="29098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4" name="object 44"/>
          <p:cNvSpPr/>
          <p:nvPr/>
        </p:nvSpPr>
        <p:spPr>
          <a:xfrm>
            <a:off x="26812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5" name="object 45"/>
          <p:cNvSpPr/>
          <p:nvPr/>
        </p:nvSpPr>
        <p:spPr>
          <a:xfrm>
            <a:off x="2452623" y="5913119"/>
            <a:ext cx="0" cy="76200"/>
          </a:xfrm>
          <a:custGeom>
            <a:avLst/>
            <a:gdLst/>
            <a:ahLst/>
            <a:cxnLst/>
            <a:rect l="l" t="t" r="r" b="b"/>
            <a:pathLst>
              <a:path h="76200">
                <a:moveTo>
                  <a:pt x="0" y="76199"/>
                </a:moveTo>
                <a:lnTo>
                  <a:pt x="0" y="0"/>
                </a:lnTo>
              </a:path>
            </a:pathLst>
          </a:custGeom>
          <a:ln w="39623">
            <a:solidFill>
              <a:srgbClr val="000000"/>
            </a:solidFill>
          </a:ln>
        </p:spPr>
        <p:txBody>
          <a:bodyPr wrap="square" lIns="0" tIns="0" rIns="0" bIns="0" rtlCol="0"/>
          <a:lstStyle/>
          <a:p>
            <a:endParaRPr/>
          </a:p>
        </p:txBody>
      </p:sp>
      <p:sp>
        <p:nvSpPr>
          <p:cNvPr id="46" name="object 46"/>
          <p:cNvSpPr txBox="1"/>
          <p:nvPr/>
        </p:nvSpPr>
        <p:spPr>
          <a:xfrm>
            <a:off x="2386583" y="6081776"/>
            <a:ext cx="418465" cy="270510"/>
          </a:xfrm>
          <a:prstGeom prst="rect">
            <a:avLst/>
          </a:prstGeom>
        </p:spPr>
        <p:txBody>
          <a:bodyPr vert="horz" wrap="square" lIns="0" tIns="13335" rIns="0" bIns="0" rtlCol="0">
            <a:spAutoFit/>
          </a:bodyPr>
          <a:lstStyle/>
          <a:p>
            <a:pPr marL="12700">
              <a:lnSpc>
                <a:spcPct val="100000"/>
              </a:lnSpc>
              <a:spcBef>
                <a:spcPts val="105"/>
              </a:spcBef>
            </a:pPr>
            <a:r>
              <a:rPr sz="2400" baseline="3472" dirty="0">
                <a:latin typeface="Times New Roman"/>
                <a:cs typeface="Times New Roman"/>
              </a:rPr>
              <a:t>0</a:t>
            </a:r>
            <a:r>
              <a:rPr sz="2400" spc="292" baseline="3472" dirty="0">
                <a:latin typeface="Times New Roman"/>
                <a:cs typeface="Times New Roman"/>
              </a:rPr>
              <a:t> </a:t>
            </a:r>
            <a:r>
              <a:rPr sz="1600" dirty="0">
                <a:latin typeface="Times New Roman"/>
                <a:cs typeface="Times New Roman"/>
              </a:rPr>
              <a:t>20</a:t>
            </a:r>
            <a:endParaRPr sz="1600">
              <a:latin typeface="Times New Roman"/>
              <a:cs typeface="Times New Roman"/>
            </a:endParaRPr>
          </a:p>
        </p:txBody>
      </p:sp>
      <p:sp>
        <p:nvSpPr>
          <p:cNvPr id="47" name="object 47"/>
          <p:cNvSpPr txBox="1"/>
          <p:nvPr/>
        </p:nvSpPr>
        <p:spPr>
          <a:xfrm>
            <a:off x="3642359"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12</a:t>
            </a:r>
            <a:r>
              <a:rPr sz="1600" dirty="0">
                <a:latin typeface="Times New Roman"/>
                <a:cs typeface="Times New Roman"/>
              </a:rPr>
              <a:t>0</a:t>
            </a:r>
            <a:endParaRPr sz="1600">
              <a:latin typeface="Times New Roman"/>
              <a:cs typeface="Times New Roman"/>
            </a:endParaRPr>
          </a:p>
        </p:txBody>
      </p:sp>
      <p:sp>
        <p:nvSpPr>
          <p:cNvPr id="48" name="object 48"/>
          <p:cNvSpPr txBox="1"/>
          <p:nvPr/>
        </p:nvSpPr>
        <p:spPr>
          <a:xfrm>
            <a:off x="4815840"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22</a:t>
            </a:r>
            <a:r>
              <a:rPr sz="1600" dirty="0">
                <a:latin typeface="Times New Roman"/>
                <a:cs typeface="Times New Roman"/>
              </a:rPr>
              <a:t>0</a:t>
            </a:r>
            <a:endParaRPr sz="1600">
              <a:latin typeface="Times New Roman"/>
              <a:cs typeface="Times New Roman"/>
            </a:endParaRPr>
          </a:p>
        </p:txBody>
      </p:sp>
      <p:sp>
        <p:nvSpPr>
          <p:cNvPr id="49" name="object 49"/>
          <p:cNvSpPr txBox="1"/>
          <p:nvPr/>
        </p:nvSpPr>
        <p:spPr>
          <a:xfrm>
            <a:off x="5992367"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22</a:t>
            </a:r>
            <a:r>
              <a:rPr sz="1600" dirty="0">
                <a:latin typeface="Times New Roman"/>
                <a:cs typeface="Times New Roman"/>
              </a:rPr>
              <a:t>0</a:t>
            </a:r>
            <a:endParaRPr sz="1600">
              <a:latin typeface="Times New Roman"/>
              <a:cs typeface="Times New Roman"/>
            </a:endParaRPr>
          </a:p>
        </p:txBody>
      </p:sp>
      <p:sp>
        <p:nvSpPr>
          <p:cNvPr id="50" name="object 50"/>
          <p:cNvSpPr txBox="1"/>
          <p:nvPr/>
        </p:nvSpPr>
        <p:spPr>
          <a:xfrm>
            <a:off x="7101840" y="6081776"/>
            <a:ext cx="330835" cy="270510"/>
          </a:xfrm>
          <a:prstGeom prst="rect">
            <a:avLst/>
          </a:prstGeom>
        </p:spPr>
        <p:txBody>
          <a:bodyPr vert="horz" wrap="square" lIns="0" tIns="13335" rIns="0" bIns="0" rtlCol="0">
            <a:spAutoFit/>
          </a:bodyPr>
          <a:lstStyle/>
          <a:p>
            <a:pPr marL="12700">
              <a:lnSpc>
                <a:spcPct val="100000"/>
              </a:lnSpc>
              <a:spcBef>
                <a:spcPts val="105"/>
              </a:spcBef>
            </a:pPr>
            <a:r>
              <a:rPr sz="1600" spc="-5" dirty="0">
                <a:latin typeface="Times New Roman"/>
                <a:cs typeface="Times New Roman"/>
              </a:rPr>
              <a:t>32</a:t>
            </a:r>
            <a:r>
              <a:rPr sz="1600" dirty="0">
                <a:latin typeface="Times New Roman"/>
                <a:cs typeface="Times New Roman"/>
              </a:rPr>
              <a:t>0</a:t>
            </a:r>
            <a:endParaRPr sz="1600">
              <a:latin typeface="Times New Roman"/>
              <a:cs typeface="Times New Roman"/>
            </a:endParaRPr>
          </a:p>
        </p:txBody>
      </p:sp>
      <p:sp>
        <p:nvSpPr>
          <p:cNvPr id="51" name="object 51"/>
          <p:cNvSpPr/>
          <p:nvPr/>
        </p:nvSpPr>
        <p:spPr>
          <a:xfrm>
            <a:off x="3833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2" name="object 52"/>
          <p:cNvSpPr/>
          <p:nvPr/>
        </p:nvSpPr>
        <p:spPr>
          <a:xfrm>
            <a:off x="3787647" y="6373367"/>
            <a:ext cx="94615" cy="146685"/>
          </a:xfrm>
          <a:custGeom>
            <a:avLst/>
            <a:gdLst/>
            <a:ahLst/>
            <a:cxnLst/>
            <a:rect l="l" t="t" r="r" b="b"/>
            <a:pathLst>
              <a:path w="94614" h="146684">
                <a:moveTo>
                  <a:pt x="48767" y="0"/>
                </a:moveTo>
                <a:lnTo>
                  <a:pt x="0" y="146303"/>
                </a:lnTo>
                <a:lnTo>
                  <a:pt x="94487" y="146303"/>
                </a:lnTo>
                <a:lnTo>
                  <a:pt x="48767" y="0"/>
                </a:lnTo>
                <a:close/>
              </a:path>
            </a:pathLst>
          </a:custGeom>
          <a:solidFill>
            <a:srgbClr val="000000"/>
          </a:solidFill>
        </p:spPr>
        <p:txBody>
          <a:bodyPr wrap="square" lIns="0" tIns="0" rIns="0" bIns="0" rtlCol="0"/>
          <a:lstStyle/>
          <a:p>
            <a:endParaRPr/>
          </a:p>
        </p:txBody>
      </p:sp>
      <p:sp>
        <p:nvSpPr>
          <p:cNvPr id="53" name="object 53"/>
          <p:cNvSpPr txBox="1"/>
          <p:nvPr/>
        </p:nvSpPr>
        <p:spPr>
          <a:xfrm>
            <a:off x="3739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1</a:t>
            </a:r>
            <a:endParaRPr sz="1800" baseline="-23148">
              <a:latin typeface="Times New Roman"/>
              <a:cs typeface="Times New Roman"/>
            </a:endParaRPr>
          </a:p>
        </p:txBody>
      </p:sp>
      <p:sp>
        <p:nvSpPr>
          <p:cNvPr id="54" name="object 54"/>
          <p:cNvSpPr/>
          <p:nvPr/>
        </p:nvSpPr>
        <p:spPr>
          <a:xfrm>
            <a:off x="4976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5" name="object 55"/>
          <p:cNvSpPr/>
          <p:nvPr/>
        </p:nvSpPr>
        <p:spPr>
          <a:xfrm>
            <a:off x="4930647" y="6373367"/>
            <a:ext cx="94615" cy="146685"/>
          </a:xfrm>
          <a:custGeom>
            <a:avLst/>
            <a:gdLst/>
            <a:ahLst/>
            <a:cxnLst/>
            <a:rect l="l" t="t" r="r" b="b"/>
            <a:pathLst>
              <a:path w="94614" h="146684">
                <a:moveTo>
                  <a:pt x="45719" y="0"/>
                </a:moveTo>
                <a:lnTo>
                  <a:pt x="0" y="146303"/>
                </a:lnTo>
                <a:lnTo>
                  <a:pt x="94487" y="146303"/>
                </a:lnTo>
                <a:lnTo>
                  <a:pt x="45719" y="0"/>
                </a:lnTo>
                <a:close/>
              </a:path>
            </a:pathLst>
          </a:custGeom>
          <a:solidFill>
            <a:srgbClr val="000000"/>
          </a:solidFill>
        </p:spPr>
        <p:txBody>
          <a:bodyPr wrap="square" lIns="0" tIns="0" rIns="0" bIns="0" rtlCol="0"/>
          <a:lstStyle/>
          <a:p>
            <a:endParaRPr/>
          </a:p>
        </p:txBody>
      </p:sp>
      <p:sp>
        <p:nvSpPr>
          <p:cNvPr id="56" name="object 56"/>
          <p:cNvSpPr txBox="1"/>
          <p:nvPr/>
        </p:nvSpPr>
        <p:spPr>
          <a:xfrm>
            <a:off x="4882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2</a:t>
            </a:r>
            <a:endParaRPr sz="1800" baseline="-23148">
              <a:latin typeface="Times New Roman"/>
              <a:cs typeface="Times New Roman"/>
            </a:endParaRPr>
          </a:p>
        </p:txBody>
      </p:sp>
      <p:sp>
        <p:nvSpPr>
          <p:cNvPr id="57" name="object 57"/>
          <p:cNvSpPr/>
          <p:nvPr/>
        </p:nvSpPr>
        <p:spPr>
          <a:xfrm>
            <a:off x="6119367" y="6513576"/>
            <a:ext cx="0" cy="161925"/>
          </a:xfrm>
          <a:custGeom>
            <a:avLst/>
            <a:gdLst/>
            <a:ahLst/>
            <a:cxnLst/>
            <a:rect l="l" t="t" r="r" b="b"/>
            <a:pathLst>
              <a:path h="161925">
                <a:moveTo>
                  <a:pt x="0" y="161543"/>
                </a:moveTo>
                <a:lnTo>
                  <a:pt x="0" y="0"/>
                </a:lnTo>
              </a:path>
            </a:pathLst>
          </a:custGeom>
          <a:ln w="27431">
            <a:solidFill>
              <a:srgbClr val="000000"/>
            </a:solidFill>
          </a:ln>
        </p:spPr>
        <p:txBody>
          <a:bodyPr wrap="square" lIns="0" tIns="0" rIns="0" bIns="0" rtlCol="0"/>
          <a:lstStyle/>
          <a:p>
            <a:endParaRPr/>
          </a:p>
        </p:txBody>
      </p:sp>
      <p:sp>
        <p:nvSpPr>
          <p:cNvPr id="58" name="object 58"/>
          <p:cNvSpPr/>
          <p:nvPr/>
        </p:nvSpPr>
        <p:spPr>
          <a:xfrm>
            <a:off x="6073647" y="6373367"/>
            <a:ext cx="94615" cy="146685"/>
          </a:xfrm>
          <a:custGeom>
            <a:avLst/>
            <a:gdLst/>
            <a:ahLst/>
            <a:cxnLst/>
            <a:rect l="l" t="t" r="r" b="b"/>
            <a:pathLst>
              <a:path w="94614" h="146684">
                <a:moveTo>
                  <a:pt x="48767" y="0"/>
                </a:moveTo>
                <a:lnTo>
                  <a:pt x="0" y="146303"/>
                </a:lnTo>
                <a:lnTo>
                  <a:pt x="94487" y="146303"/>
                </a:lnTo>
                <a:lnTo>
                  <a:pt x="48767" y="0"/>
                </a:lnTo>
                <a:close/>
              </a:path>
            </a:pathLst>
          </a:custGeom>
          <a:solidFill>
            <a:srgbClr val="000000"/>
          </a:solidFill>
        </p:spPr>
        <p:txBody>
          <a:bodyPr wrap="square" lIns="0" tIns="0" rIns="0" bIns="0" rtlCol="0"/>
          <a:lstStyle/>
          <a:p>
            <a:endParaRPr/>
          </a:p>
        </p:txBody>
      </p:sp>
      <p:sp>
        <p:nvSpPr>
          <p:cNvPr id="59" name="object 59"/>
          <p:cNvSpPr txBox="1"/>
          <p:nvPr/>
        </p:nvSpPr>
        <p:spPr>
          <a:xfrm>
            <a:off x="6025896" y="6630416"/>
            <a:ext cx="202565" cy="299720"/>
          </a:xfrm>
          <a:prstGeom prst="rect">
            <a:avLst/>
          </a:prstGeom>
        </p:spPr>
        <p:txBody>
          <a:bodyPr vert="horz" wrap="square" lIns="0" tIns="12700" rIns="0" bIns="0" rtlCol="0">
            <a:spAutoFit/>
          </a:bodyPr>
          <a:lstStyle/>
          <a:p>
            <a:pPr marL="12700">
              <a:lnSpc>
                <a:spcPct val="100000"/>
              </a:lnSpc>
              <a:spcBef>
                <a:spcPts val="100"/>
              </a:spcBef>
            </a:pPr>
            <a:r>
              <a:rPr sz="1800" i="1" spc="-10" dirty="0">
                <a:latin typeface="Times New Roman"/>
                <a:cs typeface="Times New Roman"/>
              </a:rPr>
              <a:t>J</a:t>
            </a:r>
            <a:r>
              <a:rPr sz="1800" baseline="-23148" dirty="0">
                <a:latin typeface="Times New Roman"/>
                <a:cs typeface="Times New Roman"/>
              </a:rPr>
              <a:t>3</a:t>
            </a:r>
            <a:endParaRPr sz="1800" baseline="-23148">
              <a:latin typeface="Times New Roman"/>
              <a:cs typeface="Times New Roman"/>
            </a:endParaRPr>
          </a:p>
        </p:txBody>
      </p:sp>
      <p:sp>
        <p:nvSpPr>
          <p:cNvPr id="60" name="object 60"/>
          <p:cNvSpPr txBox="1"/>
          <p:nvPr/>
        </p:nvSpPr>
        <p:spPr>
          <a:xfrm>
            <a:off x="7635240" y="6630416"/>
            <a:ext cx="1276350"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Release</a:t>
            </a:r>
            <a:r>
              <a:rPr sz="1800" spc="-85"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sp>
        <p:nvSpPr>
          <p:cNvPr id="61" name="object 61"/>
          <p:cNvSpPr/>
          <p:nvPr/>
        </p:nvSpPr>
        <p:spPr>
          <a:xfrm>
            <a:off x="3991864" y="5227320"/>
            <a:ext cx="807720" cy="0"/>
          </a:xfrm>
          <a:custGeom>
            <a:avLst/>
            <a:gdLst/>
            <a:ahLst/>
            <a:cxnLst/>
            <a:rect l="l" t="t" r="r" b="b"/>
            <a:pathLst>
              <a:path w="807720">
                <a:moveTo>
                  <a:pt x="0" y="0"/>
                </a:moveTo>
                <a:lnTo>
                  <a:pt x="807719" y="0"/>
                </a:lnTo>
              </a:path>
            </a:pathLst>
          </a:custGeom>
          <a:ln w="39623">
            <a:solidFill>
              <a:srgbClr val="000000"/>
            </a:solidFill>
          </a:ln>
        </p:spPr>
        <p:txBody>
          <a:bodyPr wrap="square" lIns="0" tIns="0" rIns="0" bIns="0" rtlCol="0"/>
          <a:lstStyle/>
          <a:p>
            <a:endParaRPr/>
          </a:p>
        </p:txBody>
      </p:sp>
      <p:sp>
        <p:nvSpPr>
          <p:cNvPr id="62" name="object 62"/>
          <p:cNvSpPr/>
          <p:nvPr/>
        </p:nvSpPr>
        <p:spPr>
          <a:xfrm>
            <a:off x="3824223" y="5175503"/>
            <a:ext cx="173990" cy="106680"/>
          </a:xfrm>
          <a:custGeom>
            <a:avLst/>
            <a:gdLst/>
            <a:ahLst/>
            <a:cxnLst/>
            <a:rect l="l" t="t" r="r" b="b"/>
            <a:pathLst>
              <a:path w="173989" h="106679">
                <a:moveTo>
                  <a:pt x="173736" y="0"/>
                </a:moveTo>
                <a:lnTo>
                  <a:pt x="0" y="51816"/>
                </a:lnTo>
                <a:lnTo>
                  <a:pt x="173736" y="106680"/>
                </a:lnTo>
                <a:lnTo>
                  <a:pt x="173736" y="0"/>
                </a:lnTo>
                <a:close/>
              </a:path>
            </a:pathLst>
          </a:custGeom>
          <a:solidFill>
            <a:srgbClr val="000000"/>
          </a:solidFill>
        </p:spPr>
        <p:txBody>
          <a:bodyPr wrap="square" lIns="0" tIns="0" rIns="0" bIns="0" rtlCol="0"/>
          <a:lstStyle/>
          <a:p>
            <a:endParaRPr/>
          </a:p>
        </p:txBody>
      </p:sp>
      <p:sp>
        <p:nvSpPr>
          <p:cNvPr id="63" name="object 63"/>
          <p:cNvSpPr/>
          <p:nvPr/>
        </p:nvSpPr>
        <p:spPr>
          <a:xfrm>
            <a:off x="4796535" y="5175503"/>
            <a:ext cx="173990" cy="106680"/>
          </a:xfrm>
          <a:custGeom>
            <a:avLst/>
            <a:gdLst/>
            <a:ahLst/>
            <a:cxnLst/>
            <a:rect l="l" t="t" r="r" b="b"/>
            <a:pathLst>
              <a:path w="173989" h="106679">
                <a:moveTo>
                  <a:pt x="0" y="0"/>
                </a:moveTo>
                <a:lnTo>
                  <a:pt x="0" y="106680"/>
                </a:lnTo>
                <a:lnTo>
                  <a:pt x="173736" y="51816"/>
                </a:lnTo>
                <a:lnTo>
                  <a:pt x="0" y="0"/>
                </a:lnTo>
                <a:close/>
              </a:path>
            </a:pathLst>
          </a:custGeom>
          <a:solidFill>
            <a:srgbClr val="000000"/>
          </a:solidFill>
        </p:spPr>
        <p:txBody>
          <a:bodyPr wrap="square" lIns="0" tIns="0" rIns="0" bIns="0" rtlCol="0"/>
          <a:lstStyle/>
          <a:p>
            <a:endParaRPr/>
          </a:p>
        </p:txBody>
      </p:sp>
      <p:sp>
        <p:nvSpPr>
          <p:cNvPr id="64" name="object 64"/>
          <p:cNvSpPr txBox="1"/>
          <p:nvPr/>
        </p:nvSpPr>
        <p:spPr>
          <a:xfrm>
            <a:off x="2225039" y="4481576"/>
            <a:ext cx="247205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Relative deadline =</a:t>
            </a:r>
            <a:r>
              <a:rPr sz="1800" spc="-95" dirty="0">
                <a:latin typeface="Times New Roman"/>
                <a:cs typeface="Times New Roman"/>
              </a:rPr>
              <a:t> </a:t>
            </a:r>
            <a:r>
              <a:rPr sz="1800" dirty="0">
                <a:latin typeface="Times New Roman"/>
                <a:cs typeface="Times New Roman"/>
              </a:rPr>
              <a:t>100ms</a:t>
            </a:r>
            <a:endParaRPr sz="1800">
              <a:latin typeface="Times New Roman"/>
              <a:cs typeface="Times New Roman"/>
            </a:endParaRPr>
          </a:p>
        </p:txBody>
      </p:sp>
      <p:sp>
        <p:nvSpPr>
          <p:cNvPr id="65" name="object 65"/>
          <p:cNvSpPr/>
          <p:nvPr/>
        </p:nvSpPr>
        <p:spPr>
          <a:xfrm>
            <a:off x="3379215" y="4751832"/>
            <a:ext cx="1054735" cy="475615"/>
          </a:xfrm>
          <a:custGeom>
            <a:avLst/>
            <a:gdLst/>
            <a:ahLst/>
            <a:cxnLst/>
            <a:rect l="l" t="t" r="r" b="b"/>
            <a:pathLst>
              <a:path w="1054735" h="475614">
                <a:moveTo>
                  <a:pt x="0" y="0"/>
                </a:moveTo>
                <a:lnTo>
                  <a:pt x="8246" y="24232"/>
                </a:lnTo>
                <a:lnTo>
                  <a:pt x="16333" y="59875"/>
                </a:lnTo>
                <a:lnTo>
                  <a:pt x="26712" y="102290"/>
                </a:lnTo>
                <a:lnTo>
                  <a:pt x="41836" y="146837"/>
                </a:lnTo>
                <a:lnTo>
                  <a:pt x="64159" y="188878"/>
                </a:lnTo>
                <a:lnTo>
                  <a:pt x="96131" y="223774"/>
                </a:lnTo>
                <a:lnTo>
                  <a:pt x="140207" y="246887"/>
                </a:lnTo>
                <a:lnTo>
                  <a:pt x="213345" y="255030"/>
                </a:lnTo>
                <a:lnTo>
                  <a:pt x="258460" y="252936"/>
                </a:lnTo>
                <a:lnTo>
                  <a:pt x="307735" y="248016"/>
                </a:lnTo>
                <a:lnTo>
                  <a:pt x="360015" y="241234"/>
                </a:lnTo>
                <a:lnTo>
                  <a:pt x="414146" y="233552"/>
                </a:lnTo>
                <a:lnTo>
                  <a:pt x="468977" y="225934"/>
                </a:lnTo>
                <a:lnTo>
                  <a:pt x="523352" y="219343"/>
                </a:lnTo>
                <a:lnTo>
                  <a:pt x="576119" y="214741"/>
                </a:lnTo>
                <a:lnTo>
                  <a:pt x="626124" y="213091"/>
                </a:lnTo>
                <a:lnTo>
                  <a:pt x="672212" y="215358"/>
                </a:lnTo>
                <a:lnTo>
                  <a:pt x="713231" y="222503"/>
                </a:lnTo>
                <a:lnTo>
                  <a:pt x="762769" y="239107"/>
                </a:lnTo>
                <a:lnTo>
                  <a:pt x="809697" y="263210"/>
                </a:lnTo>
                <a:lnTo>
                  <a:pt x="853891" y="292833"/>
                </a:lnTo>
                <a:lnTo>
                  <a:pt x="895225" y="325993"/>
                </a:lnTo>
                <a:lnTo>
                  <a:pt x="933574" y="360709"/>
                </a:lnTo>
                <a:lnTo>
                  <a:pt x="968812" y="394998"/>
                </a:lnTo>
                <a:lnTo>
                  <a:pt x="1000814" y="426878"/>
                </a:lnTo>
                <a:lnTo>
                  <a:pt x="1029454" y="454369"/>
                </a:lnTo>
                <a:lnTo>
                  <a:pt x="1054607" y="475487"/>
                </a:lnTo>
              </a:path>
            </a:pathLst>
          </a:custGeom>
          <a:ln w="39623">
            <a:solidFill>
              <a:srgbClr val="000000"/>
            </a:solidFill>
          </a:ln>
        </p:spPr>
        <p:txBody>
          <a:bodyPr wrap="square" lIns="0" tIns="0" rIns="0" bIns="0" rtlCol="0"/>
          <a:lstStyle/>
          <a:p>
            <a:endParaRPr/>
          </a:p>
        </p:txBody>
      </p:sp>
      <p:sp>
        <p:nvSpPr>
          <p:cNvPr id="66" name="object 66"/>
          <p:cNvSpPr txBox="1"/>
          <p:nvPr/>
        </p:nvSpPr>
        <p:spPr>
          <a:xfrm>
            <a:off x="412080" y="762460"/>
            <a:ext cx="10024686" cy="2051844"/>
          </a:xfrm>
          <a:prstGeom prst="rect">
            <a:avLst/>
          </a:prstGeom>
        </p:spPr>
        <p:txBody>
          <a:bodyPr vert="horz" wrap="square" lIns="0" tIns="12700" rIns="0" bIns="0" rtlCol="0">
            <a:spAutoFit/>
          </a:bodyPr>
          <a:lstStyle/>
          <a:p>
            <a:pPr marL="356870" marR="173355" indent="-344170" algn="just">
              <a:lnSpc>
                <a:spcPct val="100000"/>
              </a:lnSpc>
              <a:spcBef>
                <a:spcPts val="100"/>
              </a:spcBef>
              <a:buChar char="•"/>
              <a:tabLst>
                <a:tab pos="356870" algn="l"/>
                <a:tab pos="357505" algn="l"/>
              </a:tabLst>
            </a:pPr>
            <a:r>
              <a:rPr sz="2400" spc="-5" dirty="0">
                <a:latin typeface="Times New Roman" panose="02020603050405020304" pitchFamily="18" charset="0"/>
                <a:cs typeface="Times New Roman" panose="02020603050405020304" pitchFamily="18" charset="0"/>
              </a:rPr>
              <a:t>Suppose </a:t>
            </a:r>
            <a:r>
              <a:rPr sz="2400" dirty="0">
                <a:latin typeface="Times New Roman" panose="02020603050405020304" pitchFamily="18" charset="0"/>
                <a:cs typeface="Times New Roman" panose="02020603050405020304" pitchFamily="18" charset="0"/>
              </a:rPr>
              <a:t>each job must complete before the release of the</a:t>
            </a:r>
            <a:r>
              <a:rPr sz="2400" spc="-95"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next  job:</a:t>
            </a:r>
          </a:p>
          <a:p>
            <a:pPr marL="756285" lvl="1" indent="-286385" algn="just">
              <a:lnSpc>
                <a:spcPct val="100000"/>
              </a:lnSpc>
              <a:spcBef>
                <a:spcPts val="495"/>
              </a:spcBef>
              <a:buFont typeface="Times New Roman"/>
              <a:buChar char="–"/>
              <a:tabLst>
                <a:tab pos="756285" algn="l"/>
                <a:tab pos="756920" algn="l"/>
              </a:tabLst>
            </a:pPr>
            <a:r>
              <a:rPr sz="2400" i="1" dirty="0">
                <a:latin typeface="Times New Roman" panose="02020603050405020304" pitchFamily="18" charset="0"/>
                <a:cs typeface="Times New Roman" panose="02020603050405020304" pitchFamily="18" charset="0"/>
              </a:rPr>
              <a:t>J</a:t>
            </a:r>
            <a:r>
              <a:rPr sz="2400" i="1" baseline="-21367" dirty="0">
                <a:latin typeface="Times New Roman" panose="02020603050405020304" pitchFamily="18" charset="0"/>
                <a:cs typeface="Times New Roman" panose="02020603050405020304" pitchFamily="18" charset="0"/>
              </a:rPr>
              <a:t>k</a:t>
            </a:r>
            <a:r>
              <a:rPr sz="2400" dirty="0">
                <a:latin typeface="Times New Roman" panose="02020603050405020304" pitchFamily="18" charset="0"/>
                <a:cs typeface="Times New Roman" panose="02020603050405020304" pitchFamily="18" charset="0"/>
              </a:rPr>
              <a:t>’s </a:t>
            </a:r>
            <a:r>
              <a:rPr sz="2400" spc="-5" dirty="0">
                <a:latin typeface="Times New Roman" panose="02020603050405020304" pitchFamily="18" charset="0"/>
                <a:cs typeface="Times New Roman" panose="02020603050405020304" pitchFamily="18" charset="0"/>
              </a:rPr>
              <a:t>relative deadline is 100</a:t>
            </a:r>
            <a:r>
              <a:rPr sz="2400" spc="30"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ms</a:t>
            </a:r>
            <a:endParaRPr sz="2400" dirty="0">
              <a:latin typeface="Times New Roman" panose="02020603050405020304" pitchFamily="18" charset="0"/>
              <a:cs typeface="Times New Roman" panose="02020603050405020304" pitchFamily="18" charset="0"/>
            </a:endParaRPr>
          </a:p>
          <a:p>
            <a:pPr marL="756285" lvl="1" indent="-286385" algn="just">
              <a:lnSpc>
                <a:spcPct val="100000"/>
              </a:lnSpc>
              <a:spcBef>
                <a:spcPts val="409"/>
              </a:spcBef>
              <a:buFont typeface="Times New Roman"/>
              <a:buChar char="–"/>
              <a:tabLst>
                <a:tab pos="756285" algn="l"/>
                <a:tab pos="756920" algn="l"/>
              </a:tabLst>
            </a:pPr>
            <a:r>
              <a:rPr sz="2400" i="1" dirty="0">
                <a:latin typeface="Times New Roman" panose="02020603050405020304" pitchFamily="18" charset="0"/>
                <a:cs typeface="Times New Roman" panose="02020603050405020304" pitchFamily="18" charset="0"/>
              </a:rPr>
              <a:t>J</a:t>
            </a:r>
            <a:r>
              <a:rPr sz="2400" i="1" baseline="-21367" dirty="0">
                <a:latin typeface="Times New Roman" panose="02020603050405020304" pitchFamily="18" charset="0"/>
                <a:cs typeface="Times New Roman" panose="02020603050405020304" pitchFamily="18" charset="0"/>
              </a:rPr>
              <a:t>k</a:t>
            </a:r>
            <a:r>
              <a:rPr sz="2400" dirty="0">
                <a:latin typeface="Times New Roman" panose="02020603050405020304" pitchFamily="18" charset="0"/>
                <a:cs typeface="Times New Roman" panose="02020603050405020304" pitchFamily="18" charset="0"/>
              </a:rPr>
              <a:t>’s </a:t>
            </a:r>
            <a:r>
              <a:rPr sz="2400" spc="-5" dirty="0">
                <a:latin typeface="Times New Roman" panose="02020603050405020304" pitchFamily="18" charset="0"/>
                <a:cs typeface="Times New Roman" panose="02020603050405020304" pitchFamily="18" charset="0"/>
              </a:rPr>
              <a:t>absolute deadline is 20 + </a:t>
            </a:r>
            <a:r>
              <a:rPr sz="2400" dirty="0">
                <a:latin typeface="Times New Roman" panose="02020603050405020304" pitchFamily="18" charset="0"/>
                <a:cs typeface="Times New Roman" panose="02020603050405020304" pitchFamily="18" charset="0"/>
              </a:rPr>
              <a:t>((</a:t>
            </a:r>
            <a:r>
              <a:rPr sz="2400" i="1" dirty="0">
                <a:latin typeface="Times New Roman" panose="02020603050405020304" pitchFamily="18" charset="0"/>
                <a:cs typeface="Times New Roman" panose="02020603050405020304" pitchFamily="18" charset="0"/>
              </a:rPr>
              <a:t>k </a:t>
            </a:r>
            <a:r>
              <a:rPr sz="2400" spc="-5" dirty="0">
                <a:latin typeface="Times New Roman" panose="02020603050405020304" pitchFamily="18" charset="0"/>
                <a:cs typeface="Times New Roman" panose="02020603050405020304" pitchFamily="18" charset="0"/>
              </a:rPr>
              <a:t>+ 1) </a:t>
            </a:r>
            <a:r>
              <a:rPr lang="en-US" sz="2400" spc="-5" dirty="0">
                <a:latin typeface="Times New Roman" panose="02020603050405020304" pitchFamily="18" charset="0"/>
                <a:cs typeface="Times New Roman" panose="02020603050405020304" pitchFamily="18" charset="0"/>
              </a:rPr>
              <a:t>x</a:t>
            </a:r>
            <a:r>
              <a:rPr sz="2400" spc="-5" dirty="0">
                <a:latin typeface="Times New Roman" panose="02020603050405020304" pitchFamily="18" charset="0"/>
                <a:cs typeface="Times New Roman" panose="02020603050405020304" pitchFamily="18" charset="0"/>
              </a:rPr>
              <a:t> 100)</a:t>
            </a:r>
            <a:r>
              <a:rPr sz="2400" spc="95" dirty="0">
                <a:latin typeface="Times New Roman" panose="02020603050405020304" pitchFamily="18" charset="0"/>
                <a:cs typeface="Times New Roman" panose="02020603050405020304" pitchFamily="18" charset="0"/>
              </a:rPr>
              <a:t> </a:t>
            </a:r>
            <a:r>
              <a:rPr sz="2400" spc="-5" dirty="0">
                <a:latin typeface="Times New Roman" panose="02020603050405020304" pitchFamily="18" charset="0"/>
                <a:cs typeface="Times New Roman" panose="02020603050405020304" pitchFamily="18" charset="0"/>
              </a:rPr>
              <a:t>ms</a:t>
            </a:r>
            <a:endParaRPr sz="2400" dirty="0">
              <a:latin typeface="Times New Roman" panose="02020603050405020304" pitchFamily="18" charset="0"/>
              <a:cs typeface="Times New Roman" panose="02020603050405020304" pitchFamily="18" charset="0"/>
            </a:endParaRPr>
          </a:p>
          <a:p>
            <a:pPr marL="356870" marR="5080" indent="-344170" algn="just">
              <a:lnSpc>
                <a:spcPct val="100000"/>
              </a:lnSpc>
              <a:spcBef>
                <a:spcPts val="605"/>
              </a:spcBef>
              <a:buChar char="•"/>
              <a:tabLst>
                <a:tab pos="357505" algn="l"/>
              </a:tabLst>
            </a:pPr>
            <a:r>
              <a:rPr sz="2400" spc="-5" dirty="0">
                <a:latin typeface="Times New Roman" panose="02020603050405020304" pitchFamily="18" charset="0"/>
                <a:cs typeface="Times New Roman" panose="02020603050405020304" pitchFamily="18" charset="0"/>
              </a:rPr>
              <a:t>Alternatively, </a:t>
            </a:r>
            <a:r>
              <a:rPr sz="2400" dirty="0">
                <a:latin typeface="Times New Roman" panose="02020603050405020304" pitchFamily="18" charset="0"/>
                <a:cs typeface="Times New Roman" panose="02020603050405020304" pitchFamily="18" charset="0"/>
              </a:rPr>
              <a:t>each control-law computation may be required</a:t>
            </a:r>
            <a:r>
              <a:rPr sz="2400" spc="-95"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to  finish </a:t>
            </a:r>
            <a:r>
              <a:rPr sz="2400" spc="-5" dirty="0">
                <a:latin typeface="Times New Roman" panose="02020603050405020304" pitchFamily="18" charset="0"/>
                <a:cs typeface="Times New Roman" panose="02020603050405020304" pitchFamily="18" charset="0"/>
              </a:rPr>
              <a:t>sooner Absolute</a:t>
            </a:r>
            <a:r>
              <a:rPr sz="2400" spc="-10"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deadline</a:t>
            </a:r>
          </a:p>
        </p:txBody>
      </p:sp>
      <p:sp>
        <p:nvSpPr>
          <p:cNvPr id="67" name="object 67"/>
          <p:cNvSpPr txBox="1"/>
          <p:nvPr/>
        </p:nvSpPr>
        <p:spPr>
          <a:xfrm>
            <a:off x="5477255" y="4527295"/>
            <a:ext cx="137985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for </a:t>
            </a:r>
            <a:r>
              <a:rPr sz="1800" i="1" spc="-5" dirty="0">
                <a:latin typeface="Times New Roman"/>
                <a:cs typeface="Times New Roman"/>
              </a:rPr>
              <a:t>J</a:t>
            </a:r>
            <a:r>
              <a:rPr sz="1800" spc="-7" baseline="-23148" dirty="0">
                <a:latin typeface="Times New Roman"/>
                <a:cs typeface="Times New Roman"/>
              </a:rPr>
              <a:t>1 </a:t>
            </a:r>
            <a:r>
              <a:rPr sz="1800" dirty="0">
                <a:latin typeface="Times New Roman"/>
                <a:cs typeface="Times New Roman"/>
              </a:rPr>
              <a:t>=</a:t>
            </a:r>
            <a:r>
              <a:rPr sz="1800" spc="-80" dirty="0">
                <a:latin typeface="Times New Roman"/>
                <a:cs typeface="Times New Roman"/>
              </a:rPr>
              <a:t> </a:t>
            </a:r>
            <a:r>
              <a:rPr sz="1800" dirty="0">
                <a:latin typeface="Times New Roman"/>
                <a:cs typeface="Times New Roman"/>
              </a:rPr>
              <a:t>220ms</a:t>
            </a:r>
            <a:endParaRPr sz="1800">
              <a:latin typeface="Times New Roman"/>
              <a:cs typeface="Times New Roman"/>
            </a:endParaRPr>
          </a:p>
        </p:txBody>
      </p:sp>
      <p:sp>
        <p:nvSpPr>
          <p:cNvPr id="68" name="object 68"/>
          <p:cNvSpPr/>
          <p:nvPr/>
        </p:nvSpPr>
        <p:spPr>
          <a:xfrm>
            <a:off x="4924551" y="4617720"/>
            <a:ext cx="500380" cy="365760"/>
          </a:xfrm>
          <a:custGeom>
            <a:avLst/>
            <a:gdLst/>
            <a:ahLst/>
            <a:cxnLst/>
            <a:rect l="l" t="t" r="r" b="b"/>
            <a:pathLst>
              <a:path w="500379" h="365760">
                <a:moveTo>
                  <a:pt x="0" y="365759"/>
                </a:moveTo>
                <a:lnTo>
                  <a:pt x="6476" y="294893"/>
                </a:lnTo>
                <a:lnTo>
                  <a:pt x="42671" y="228599"/>
                </a:lnTo>
                <a:lnTo>
                  <a:pt x="101047" y="177613"/>
                </a:lnTo>
                <a:lnTo>
                  <a:pt x="138738" y="153491"/>
                </a:lnTo>
                <a:lnTo>
                  <a:pt x="181221" y="130137"/>
                </a:lnTo>
                <a:lnTo>
                  <a:pt x="227837" y="107441"/>
                </a:lnTo>
                <a:lnTo>
                  <a:pt x="277928" y="85295"/>
                </a:lnTo>
                <a:lnTo>
                  <a:pt x="330836" y="63587"/>
                </a:lnTo>
                <a:lnTo>
                  <a:pt x="385901" y="42208"/>
                </a:lnTo>
                <a:lnTo>
                  <a:pt x="442465" y="21049"/>
                </a:lnTo>
                <a:lnTo>
                  <a:pt x="499871" y="0"/>
                </a:lnTo>
              </a:path>
            </a:pathLst>
          </a:custGeom>
          <a:ln w="39623">
            <a:solidFill>
              <a:srgbClr val="000000"/>
            </a:solidFill>
          </a:ln>
        </p:spPr>
        <p:txBody>
          <a:bodyPr wrap="square" lIns="0" tIns="0" rIns="0" bIns="0" rtlCol="0"/>
          <a:lstStyle/>
          <a:p>
            <a:endParaRPr/>
          </a:p>
        </p:txBody>
      </p:sp>
      <p:sp>
        <p:nvSpPr>
          <p:cNvPr id="69" name="object 69"/>
          <p:cNvSpPr/>
          <p:nvPr/>
        </p:nvSpPr>
        <p:spPr>
          <a:xfrm>
            <a:off x="4872735" y="4974335"/>
            <a:ext cx="106680" cy="180340"/>
          </a:xfrm>
          <a:custGeom>
            <a:avLst/>
            <a:gdLst/>
            <a:ahLst/>
            <a:cxnLst/>
            <a:rect l="l" t="t" r="r" b="b"/>
            <a:pathLst>
              <a:path w="106679" h="180339">
                <a:moveTo>
                  <a:pt x="106679" y="0"/>
                </a:moveTo>
                <a:lnTo>
                  <a:pt x="0" y="24383"/>
                </a:lnTo>
                <a:lnTo>
                  <a:pt x="97536" y="179831"/>
                </a:lnTo>
                <a:lnTo>
                  <a:pt x="106679" y="0"/>
                </a:lnTo>
                <a:close/>
              </a:path>
            </a:pathLst>
          </a:custGeom>
          <a:solidFill>
            <a:srgbClr val="000000"/>
          </a:solidFill>
        </p:spPr>
        <p:txBody>
          <a:bodyPr wrap="square" lIns="0" tIns="0" rIns="0" bIns="0" rtlCol="0"/>
          <a:lstStyle/>
          <a:p>
            <a:endParaRPr/>
          </a:p>
        </p:txBody>
      </p:sp>
      <p:sp>
        <p:nvSpPr>
          <p:cNvPr id="70" name="object 70"/>
          <p:cNvSpPr/>
          <p:nvPr/>
        </p:nvSpPr>
        <p:spPr>
          <a:xfrm>
            <a:off x="5805423" y="5227320"/>
            <a:ext cx="304800" cy="0"/>
          </a:xfrm>
          <a:custGeom>
            <a:avLst/>
            <a:gdLst/>
            <a:ahLst/>
            <a:cxnLst/>
            <a:rect l="l" t="t" r="r" b="b"/>
            <a:pathLst>
              <a:path w="304800">
                <a:moveTo>
                  <a:pt x="0" y="0"/>
                </a:moveTo>
                <a:lnTo>
                  <a:pt x="304799" y="0"/>
                </a:lnTo>
              </a:path>
            </a:pathLst>
          </a:custGeom>
          <a:ln w="39623">
            <a:solidFill>
              <a:srgbClr val="000000"/>
            </a:solidFill>
          </a:ln>
        </p:spPr>
        <p:txBody>
          <a:bodyPr wrap="square" lIns="0" tIns="0" rIns="0" bIns="0" rtlCol="0"/>
          <a:lstStyle/>
          <a:p>
            <a:endParaRPr/>
          </a:p>
        </p:txBody>
      </p:sp>
      <p:sp>
        <p:nvSpPr>
          <p:cNvPr id="71" name="object 71"/>
          <p:cNvSpPr txBox="1"/>
          <p:nvPr/>
        </p:nvSpPr>
        <p:spPr>
          <a:xfrm>
            <a:off x="7440168" y="4832095"/>
            <a:ext cx="99695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Times New Roman"/>
                <a:cs typeface="Times New Roman"/>
              </a:rPr>
              <a:t>Slack</a:t>
            </a:r>
            <a:r>
              <a:rPr sz="1800" spc="-80" dirty="0">
                <a:latin typeface="Times New Roman"/>
                <a:cs typeface="Times New Roman"/>
              </a:rPr>
              <a:t> </a:t>
            </a:r>
            <a:r>
              <a:rPr sz="1800" dirty="0">
                <a:latin typeface="Times New Roman"/>
                <a:cs typeface="Times New Roman"/>
              </a:rPr>
              <a:t>time</a:t>
            </a:r>
            <a:endParaRPr sz="1800">
              <a:latin typeface="Times New Roman"/>
              <a:cs typeface="Times New Roman"/>
            </a:endParaRPr>
          </a:p>
        </p:txBody>
      </p:sp>
      <p:sp>
        <p:nvSpPr>
          <p:cNvPr id="72" name="object 72"/>
          <p:cNvSpPr/>
          <p:nvPr/>
        </p:nvSpPr>
        <p:spPr>
          <a:xfrm>
            <a:off x="5957823" y="4986527"/>
            <a:ext cx="1447800" cy="241300"/>
          </a:xfrm>
          <a:custGeom>
            <a:avLst/>
            <a:gdLst/>
            <a:ahLst/>
            <a:cxnLst/>
            <a:rect l="l" t="t" r="r" b="b"/>
            <a:pathLst>
              <a:path w="1447800" h="241300">
                <a:moveTo>
                  <a:pt x="0" y="240791"/>
                </a:moveTo>
                <a:lnTo>
                  <a:pt x="10734" y="215617"/>
                </a:lnTo>
                <a:lnTo>
                  <a:pt x="21309" y="177859"/>
                </a:lnTo>
                <a:lnTo>
                  <a:pt x="34549" y="133223"/>
                </a:lnTo>
                <a:lnTo>
                  <a:pt x="53282" y="87414"/>
                </a:lnTo>
                <a:lnTo>
                  <a:pt x="80332" y="46137"/>
                </a:lnTo>
                <a:lnTo>
                  <a:pt x="118525" y="15097"/>
                </a:lnTo>
                <a:lnTo>
                  <a:pt x="170687" y="0"/>
                </a:lnTo>
                <a:lnTo>
                  <a:pt x="203291" y="103"/>
                </a:lnTo>
                <a:lnTo>
                  <a:pt x="282055" y="14265"/>
                </a:lnTo>
                <a:lnTo>
                  <a:pt x="327015" y="26765"/>
                </a:lnTo>
                <a:lnTo>
                  <a:pt x="374895" y="41837"/>
                </a:lnTo>
                <a:lnTo>
                  <a:pt x="425093" y="58702"/>
                </a:lnTo>
                <a:lnTo>
                  <a:pt x="477011" y="76580"/>
                </a:lnTo>
                <a:lnTo>
                  <a:pt x="530049" y="94692"/>
                </a:lnTo>
                <a:lnTo>
                  <a:pt x="583607" y="112257"/>
                </a:lnTo>
                <a:lnTo>
                  <a:pt x="637085" y="128495"/>
                </a:lnTo>
                <a:lnTo>
                  <a:pt x="689883" y="142628"/>
                </a:lnTo>
                <a:lnTo>
                  <a:pt x="741401" y="153875"/>
                </a:lnTo>
                <a:lnTo>
                  <a:pt x="791040" y="161456"/>
                </a:lnTo>
                <a:lnTo>
                  <a:pt x="838199" y="164591"/>
                </a:lnTo>
                <a:lnTo>
                  <a:pt x="886773" y="163873"/>
                </a:lnTo>
                <a:lnTo>
                  <a:pt x="934182" y="160466"/>
                </a:lnTo>
                <a:lnTo>
                  <a:pt x="980666" y="154603"/>
                </a:lnTo>
                <a:lnTo>
                  <a:pt x="1026468" y="146517"/>
                </a:lnTo>
                <a:lnTo>
                  <a:pt x="1071829" y="136442"/>
                </a:lnTo>
                <a:lnTo>
                  <a:pt x="1116990" y="124611"/>
                </a:lnTo>
                <a:lnTo>
                  <a:pt x="1162192" y="111256"/>
                </a:lnTo>
                <a:lnTo>
                  <a:pt x="1207678" y="96612"/>
                </a:lnTo>
                <a:lnTo>
                  <a:pt x="1253688" y="80910"/>
                </a:lnTo>
                <a:lnTo>
                  <a:pt x="1300463" y="64383"/>
                </a:lnTo>
                <a:lnTo>
                  <a:pt x="1348246" y="47266"/>
                </a:lnTo>
                <a:lnTo>
                  <a:pt x="1397278" y="29791"/>
                </a:lnTo>
                <a:lnTo>
                  <a:pt x="1447799" y="12191"/>
                </a:lnTo>
              </a:path>
            </a:pathLst>
          </a:custGeom>
          <a:ln w="39623">
            <a:solidFill>
              <a:srgbClr val="000000"/>
            </a:solidFill>
          </a:ln>
        </p:spPr>
        <p:txBody>
          <a:bodyPr wrap="square" lIns="0" tIns="0" rIns="0" bIns="0" rtlCol="0"/>
          <a:lstStyle/>
          <a:p>
            <a:endParaRPr/>
          </a:p>
        </p:txBody>
      </p:sp>
      <p:pic>
        <p:nvPicPr>
          <p:cNvPr id="7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28" fill="hold"/>
                                        <p:tgtEl>
                                          <p:spTgt spid="73"/>
                                        </p:tgtEl>
                                      </p:cBhvr>
                                    </p:cmd>
                                  </p:childTnLst>
                                </p:cTn>
                              </p:par>
                            </p:childTnLst>
                          </p:cTn>
                        </p:par>
                      </p:childTnLst>
                    </p:cTn>
                  </p:par>
                </p:childTnLst>
              </p:cTn>
              <p:nextCondLst>
                <p:cond evt="onClick" delay="0">
                  <p:tgtEl>
                    <p:spTgt spid="73"/>
                  </p:tgtEl>
                </p:cond>
              </p:nextCondLst>
            </p:seq>
            <p:audio>
              <p:cMediaNode vol="80000">
                <p:cTn id="7" fill="hold" display="0">
                  <p:stCondLst>
                    <p:cond delay="indefinite"/>
                  </p:stCondLst>
                  <p:endCondLst>
                    <p:cond evt="onStopAudio" delay="0">
                      <p:tgtEl>
                        <p:sldTgt/>
                      </p:tgtEl>
                    </p:cond>
                  </p:endCondLst>
                </p:cTn>
                <p:tgtEl>
                  <p:spTgt spid="7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54558" y="6028111"/>
            <a:ext cx="199414" cy="1428039"/>
          </a:xfrm>
          <a:prstGeom prst="rect">
            <a:avLst/>
          </a:prstGeom>
        </p:spPr>
        <p:txBody>
          <a:bodyPr vert="vert270" wrap="square" lIns="0" tIns="10495" rIns="0" bIns="0" rtlCol="0">
            <a:spAutoFit/>
          </a:bodyPr>
          <a:lstStyle/>
          <a:p>
            <a:pPr marL="13994" marR="5598">
              <a:lnSpc>
                <a:spcPts val="771"/>
              </a:lnSpc>
              <a:spcBef>
                <a:spcPts val="83"/>
              </a:spcBef>
            </a:pPr>
            <a:r>
              <a:rPr sz="661" dirty="0">
                <a:solidFill>
                  <a:srgbClr val="E4E4E4"/>
                </a:solidFill>
                <a:latin typeface="Times New Roman"/>
                <a:cs typeface="Times New Roman"/>
              </a:rPr>
              <a:t>Copyright © 2006 </a:t>
            </a:r>
            <a:r>
              <a:rPr sz="661" spc="-6" dirty="0">
                <a:solidFill>
                  <a:srgbClr val="E4E4E4"/>
                </a:solidFill>
                <a:latin typeface="Times New Roman"/>
                <a:cs typeface="Times New Roman"/>
              </a:rPr>
              <a:t>University </a:t>
            </a:r>
            <a:r>
              <a:rPr sz="661" dirty="0">
                <a:solidFill>
                  <a:srgbClr val="E4E4E4"/>
                </a:solidFill>
                <a:latin typeface="Times New Roman"/>
                <a:cs typeface="Times New Roman"/>
              </a:rPr>
              <a:t>of</a:t>
            </a:r>
            <a:r>
              <a:rPr sz="661" spc="-94" dirty="0">
                <a:solidFill>
                  <a:srgbClr val="E4E4E4"/>
                </a:solidFill>
                <a:latin typeface="Times New Roman"/>
                <a:cs typeface="Times New Roman"/>
              </a:rPr>
              <a:t> </a:t>
            </a:r>
            <a:r>
              <a:rPr sz="661" spc="-6" dirty="0">
                <a:solidFill>
                  <a:srgbClr val="E4E4E4"/>
                </a:solidFill>
                <a:latin typeface="Times New Roman"/>
                <a:cs typeface="Times New Roman"/>
              </a:rPr>
              <a:t>Glasgow  All </a:t>
            </a:r>
            <a:r>
              <a:rPr sz="661" dirty="0">
                <a:solidFill>
                  <a:srgbClr val="E4E4E4"/>
                </a:solidFill>
                <a:latin typeface="Times New Roman"/>
                <a:cs typeface="Times New Roman"/>
              </a:rPr>
              <a:t>rights</a:t>
            </a:r>
            <a:r>
              <a:rPr sz="661" spc="-6" dirty="0">
                <a:solidFill>
                  <a:srgbClr val="E4E4E4"/>
                </a:solidFill>
                <a:latin typeface="Times New Roman"/>
                <a:cs typeface="Times New Roman"/>
              </a:rPr>
              <a:t> </a:t>
            </a:r>
            <a:r>
              <a:rPr sz="661" dirty="0">
                <a:solidFill>
                  <a:srgbClr val="E4E4E4"/>
                </a:solidFill>
                <a:latin typeface="Times New Roman"/>
                <a:cs typeface="Times New Roman"/>
              </a:rPr>
              <a:t>reserved.</a:t>
            </a:r>
            <a:endParaRPr sz="661">
              <a:latin typeface="Times New Roman"/>
              <a:cs typeface="Times New Roman"/>
            </a:endParaRPr>
          </a:p>
        </p:txBody>
      </p:sp>
      <p:sp>
        <p:nvSpPr>
          <p:cNvPr id="3" name="object 3"/>
          <p:cNvSpPr txBox="1">
            <a:spLocks noGrp="1"/>
          </p:cNvSpPr>
          <p:nvPr>
            <p:ph type="title"/>
          </p:nvPr>
        </p:nvSpPr>
        <p:spPr>
          <a:xfrm>
            <a:off x="815599" y="338642"/>
            <a:ext cx="1931805" cy="445018"/>
          </a:xfrm>
          <a:prstGeom prst="rect">
            <a:avLst/>
          </a:prstGeom>
        </p:spPr>
        <p:txBody>
          <a:bodyPr vert="horz" wrap="square" lIns="0" tIns="13994" rIns="0" bIns="0" rtlCol="0">
            <a:spAutoFit/>
          </a:bodyPr>
          <a:lstStyle/>
          <a:p>
            <a:pPr marL="13994">
              <a:spcBef>
                <a:spcPts val="110"/>
              </a:spcBef>
            </a:pPr>
            <a:r>
              <a:rPr dirty="0"/>
              <a:t>Notation</a:t>
            </a:r>
          </a:p>
        </p:txBody>
      </p:sp>
      <p:sp>
        <p:nvSpPr>
          <p:cNvPr id="4" name="object 4"/>
          <p:cNvSpPr txBox="1"/>
          <p:nvPr/>
        </p:nvSpPr>
        <p:spPr>
          <a:xfrm>
            <a:off x="288265" y="1009697"/>
            <a:ext cx="9478035" cy="2473429"/>
          </a:xfrm>
          <a:prstGeom prst="rect">
            <a:avLst/>
          </a:prstGeom>
        </p:spPr>
        <p:txBody>
          <a:bodyPr vert="horz" wrap="square" lIns="0" tIns="34984" rIns="0" bIns="0" rtlCol="0">
            <a:spAutoFit/>
          </a:bodyPr>
          <a:lstStyle/>
          <a:p>
            <a:pPr marL="405830" marR="407229" indent="-377842">
              <a:lnSpc>
                <a:spcPts val="3196"/>
              </a:lnSpc>
              <a:spcBef>
                <a:spcPts val="275"/>
              </a:spcBef>
              <a:buChar char="•"/>
              <a:tabLst>
                <a:tab pos="405130" algn="l"/>
                <a:tab pos="405830" algn="l"/>
              </a:tabLst>
            </a:pPr>
            <a:r>
              <a:rPr sz="2645" dirty="0">
                <a:latin typeface="Times New Roman"/>
                <a:cs typeface="Times New Roman"/>
              </a:rPr>
              <a:t>The 4-tuple </a:t>
            </a:r>
            <a:r>
              <a:rPr sz="2645" i="1" dirty="0">
                <a:latin typeface="Times New Roman"/>
                <a:cs typeface="Times New Roman"/>
              </a:rPr>
              <a:t>T</a:t>
            </a:r>
            <a:r>
              <a:rPr sz="2645" i="1" baseline="-20833" dirty="0">
                <a:latin typeface="Times New Roman"/>
                <a:cs typeface="Times New Roman"/>
              </a:rPr>
              <a:t>i </a:t>
            </a:r>
            <a:r>
              <a:rPr sz="2645" dirty="0">
                <a:latin typeface="Times New Roman"/>
                <a:cs typeface="Times New Roman"/>
              </a:rPr>
              <a:t>= </a:t>
            </a:r>
            <a:r>
              <a:rPr sz="2645" spc="-11" dirty="0">
                <a:latin typeface="Times New Roman"/>
                <a:cs typeface="Times New Roman"/>
              </a:rPr>
              <a:t>(</a:t>
            </a:r>
            <a:r>
              <a:rPr sz="2700" i="1" spc="-11" dirty="0">
                <a:latin typeface="Symbol"/>
                <a:cs typeface="Symbol"/>
              </a:rPr>
              <a:t></a:t>
            </a:r>
            <a:r>
              <a:rPr sz="2645" i="1" spc="-17" baseline="-20833" dirty="0">
                <a:latin typeface="Times New Roman"/>
                <a:cs typeface="Times New Roman"/>
              </a:rPr>
              <a:t>i</a:t>
            </a:r>
            <a:r>
              <a:rPr sz="2645" spc="-11" dirty="0">
                <a:latin typeface="Times New Roman"/>
                <a:cs typeface="Times New Roman"/>
              </a:rPr>
              <a:t>, </a:t>
            </a:r>
            <a:r>
              <a:rPr sz="2645" i="1" dirty="0">
                <a:latin typeface="Times New Roman"/>
                <a:cs typeface="Times New Roman"/>
              </a:rPr>
              <a:t>p</a:t>
            </a:r>
            <a:r>
              <a:rPr sz="2645" i="1" baseline="-20833" dirty="0">
                <a:latin typeface="Times New Roman"/>
                <a:cs typeface="Times New Roman"/>
              </a:rPr>
              <a:t>i</a:t>
            </a:r>
            <a:r>
              <a:rPr sz="2645" dirty="0">
                <a:latin typeface="Times New Roman"/>
                <a:cs typeface="Times New Roman"/>
              </a:rPr>
              <a:t>, </a:t>
            </a:r>
            <a:r>
              <a:rPr sz="2645" i="1" dirty="0">
                <a:latin typeface="Times New Roman"/>
                <a:cs typeface="Times New Roman"/>
              </a:rPr>
              <a:t>e</a:t>
            </a:r>
            <a:r>
              <a:rPr sz="2645" i="1" baseline="-20833" dirty="0">
                <a:latin typeface="Times New Roman"/>
                <a:cs typeface="Times New Roman"/>
              </a:rPr>
              <a:t>i</a:t>
            </a:r>
            <a:r>
              <a:rPr sz="2645" dirty="0">
                <a:latin typeface="Times New Roman"/>
                <a:cs typeface="Times New Roman"/>
              </a:rPr>
              <a:t>, </a:t>
            </a:r>
            <a:r>
              <a:rPr sz="2645" i="1" dirty="0">
                <a:latin typeface="Times New Roman"/>
                <a:cs typeface="Times New Roman"/>
              </a:rPr>
              <a:t>D</a:t>
            </a:r>
            <a:r>
              <a:rPr sz="2645" i="1" baseline="-20833" dirty="0">
                <a:latin typeface="Times New Roman"/>
                <a:cs typeface="Times New Roman"/>
              </a:rPr>
              <a:t>i</a:t>
            </a:r>
            <a:r>
              <a:rPr sz="2645" dirty="0">
                <a:latin typeface="Times New Roman"/>
                <a:cs typeface="Times New Roman"/>
              </a:rPr>
              <a:t>) refers to a periodic task </a:t>
            </a:r>
            <a:r>
              <a:rPr sz="2645" i="1" dirty="0">
                <a:latin typeface="Times New Roman"/>
                <a:cs typeface="Times New Roman"/>
              </a:rPr>
              <a:t>T</a:t>
            </a:r>
            <a:r>
              <a:rPr sz="2645" i="1" baseline="-20833" dirty="0">
                <a:latin typeface="Times New Roman"/>
                <a:cs typeface="Times New Roman"/>
              </a:rPr>
              <a:t>i </a:t>
            </a:r>
            <a:r>
              <a:rPr sz="2645" spc="-6" dirty="0">
                <a:latin typeface="Times New Roman"/>
                <a:cs typeface="Times New Roman"/>
              </a:rPr>
              <a:t>with  </a:t>
            </a:r>
            <a:r>
              <a:rPr sz="2645" dirty="0">
                <a:latin typeface="Times New Roman"/>
                <a:cs typeface="Times New Roman"/>
              </a:rPr>
              <a:t>phase </a:t>
            </a:r>
            <a:r>
              <a:rPr sz="2700" i="1" spc="-11" dirty="0">
                <a:latin typeface="Symbol"/>
                <a:cs typeface="Symbol"/>
              </a:rPr>
              <a:t></a:t>
            </a:r>
            <a:r>
              <a:rPr sz="2645" i="1" spc="-17" baseline="-20833" dirty="0">
                <a:latin typeface="Times New Roman"/>
                <a:cs typeface="Times New Roman"/>
              </a:rPr>
              <a:t>i</a:t>
            </a:r>
            <a:r>
              <a:rPr sz="2645" spc="-11" dirty="0">
                <a:latin typeface="Times New Roman"/>
                <a:cs typeface="Times New Roman"/>
              </a:rPr>
              <a:t>, </a:t>
            </a:r>
            <a:r>
              <a:rPr sz="2645" dirty="0">
                <a:latin typeface="Times New Roman"/>
                <a:cs typeface="Times New Roman"/>
              </a:rPr>
              <a:t>period </a:t>
            </a:r>
            <a:r>
              <a:rPr sz="2645" i="1" dirty="0">
                <a:latin typeface="Times New Roman"/>
                <a:cs typeface="Times New Roman"/>
              </a:rPr>
              <a:t>p</a:t>
            </a:r>
            <a:r>
              <a:rPr sz="2645" i="1" baseline="-20833" dirty="0">
                <a:latin typeface="Times New Roman"/>
                <a:cs typeface="Times New Roman"/>
              </a:rPr>
              <a:t>i</a:t>
            </a:r>
            <a:r>
              <a:rPr sz="2645" dirty="0">
                <a:latin typeface="Times New Roman"/>
                <a:cs typeface="Times New Roman"/>
              </a:rPr>
              <a:t>, execution time </a:t>
            </a:r>
            <a:r>
              <a:rPr sz="2645" i="1" dirty="0">
                <a:latin typeface="Times New Roman"/>
                <a:cs typeface="Times New Roman"/>
              </a:rPr>
              <a:t>e</a:t>
            </a:r>
            <a:r>
              <a:rPr sz="2645" i="1" baseline="-20833" dirty="0">
                <a:latin typeface="Times New Roman"/>
                <a:cs typeface="Times New Roman"/>
              </a:rPr>
              <a:t>i</a:t>
            </a:r>
            <a:r>
              <a:rPr sz="2645" dirty="0">
                <a:latin typeface="Times New Roman"/>
                <a:cs typeface="Times New Roman"/>
              </a:rPr>
              <a:t>, and relative deadline</a:t>
            </a:r>
            <a:r>
              <a:rPr sz="2645" spc="-116" dirty="0">
                <a:latin typeface="Times New Roman"/>
                <a:cs typeface="Times New Roman"/>
              </a:rPr>
              <a:t> </a:t>
            </a:r>
            <a:r>
              <a:rPr sz="2645" i="1" dirty="0">
                <a:latin typeface="Times New Roman"/>
                <a:cs typeface="Times New Roman"/>
              </a:rPr>
              <a:t>D</a:t>
            </a:r>
            <a:r>
              <a:rPr sz="2645" i="1" baseline="-20833" dirty="0">
                <a:latin typeface="Times New Roman"/>
                <a:cs typeface="Times New Roman"/>
              </a:rPr>
              <a:t>i</a:t>
            </a:r>
            <a:endParaRPr sz="2645" baseline="-20833" dirty="0">
              <a:latin typeface="Times New Roman"/>
              <a:cs typeface="Times New Roman"/>
            </a:endParaRPr>
          </a:p>
          <a:p>
            <a:pPr marL="846645" lvl="1" indent="-314868">
              <a:spcBef>
                <a:spcPts val="386"/>
              </a:spcBef>
              <a:buChar char="–"/>
              <a:tabLst>
                <a:tab pos="845945" algn="l"/>
                <a:tab pos="846645" algn="l"/>
              </a:tabLst>
            </a:pPr>
            <a:r>
              <a:rPr sz="2204" spc="-6" dirty="0">
                <a:latin typeface="Times New Roman"/>
                <a:cs typeface="Times New Roman"/>
              </a:rPr>
              <a:t>Default </a:t>
            </a:r>
            <a:r>
              <a:rPr sz="2204" dirty="0">
                <a:latin typeface="Times New Roman"/>
                <a:cs typeface="Times New Roman"/>
              </a:rPr>
              <a:t>phase of </a:t>
            </a:r>
            <a:r>
              <a:rPr sz="2204" i="1" dirty="0">
                <a:latin typeface="Times New Roman"/>
                <a:cs typeface="Times New Roman"/>
              </a:rPr>
              <a:t>T</a:t>
            </a:r>
            <a:r>
              <a:rPr sz="2149" i="1" baseline="-21367" dirty="0">
                <a:latin typeface="Times New Roman"/>
                <a:cs typeface="Times New Roman"/>
              </a:rPr>
              <a:t>i </a:t>
            </a:r>
            <a:r>
              <a:rPr sz="2204" dirty="0">
                <a:latin typeface="Times New Roman"/>
                <a:cs typeface="Times New Roman"/>
              </a:rPr>
              <a:t>is </a:t>
            </a:r>
            <a:r>
              <a:rPr sz="2259" i="1" spc="-11" dirty="0">
                <a:latin typeface="Symbol"/>
                <a:cs typeface="Symbol"/>
              </a:rPr>
              <a:t></a:t>
            </a:r>
            <a:r>
              <a:rPr sz="2149" i="1" spc="-17" baseline="-21367" dirty="0">
                <a:latin typeface="Times New Roman"/>
                <a:cs typeface="Times New Roman"/>
              </a:rPr>
              <a:t>i </a:t>
            </a:r>
            <a:r>
              <a:rPr sz="2204" dirty="0">
                <a:latin typeface="Times New Roman"/>
                <a:cs typeface="Times New Roman"/>
              </a:rPr>
              <a:t>= 0, default relative deadline is the period </a:t>
            </a:r>
            <a:r>
              <a:rPr sz="2204" i="1" dirty="0">
                <a:latin typeface="Times New Roman"/>
                <a:cs typeface="Times New Roman"/>
              </a:rPr>
              <a:t>D</a:t>
            </a:r>
            <a:r>
              <a:rPr sz="2149" i="1" baseline="-21367" dirty="0">
                <a:latin typeface="Times New Roman"/>
                <a:cs typeface="Times New Roman"/>
              </a:rPr>
              <a:t>i </a:t>
            </a:r>
            <a:r>
              <a:rPr sz="2204" dirty="0">
                <a:latin typeface="Times New Roman"/>
                <a:cs typeface="Times New Roman"/>
              </a:rPr>
              <a:t>=</a:t>
            </a:r>
            <a:r>
              <a:rPr sz="2204" spc="-386" dirty="0">
                <a:latin typeface="Times New Roman"/>
                <a:cs typeface="Times New Roman"/>
              </a:rPr>
              <a:t> </a:t>
            </a:r>
            <a:r>
              <a:rPr sz="2204" i="1" dirty="0">
                <a:latin typeface="Times New Roman"/>
                <a:cs typeface="Times New Roman"/>
              </a:rPr>
              <a:t>p</a:t>
            </a:r>
            <a:r>
              <a:rPr sz="2149" i="1" baseline="-21367" dirty="0">
                <a:latin typeface="Times New Roman"/>
                <a:cs typeface="Times New Roman"/>
              </a:rPr>
              <a:t>i</a:t>
            </a:r>
            <a:endParaRPr sz="2149" baseline="-21367" dirty="0">
              <a:latin typeface="Times New Roman"/>
              <a:cs typeface="Times New Roman"/>
            </a:endParaRPr>
          </a:p>
          <a:p>
            <a:pPr marL="846645" lvl="1" indent="-314868">
              <a:spcBef>
                <a:spcPts val="430"/>
              </a:spcBef>
              <a:buChar char="–"/>
              <a:tabLst>
                <a:tab pos="845945" algn="l"/>
                <a:tab pos="846645" algn="l"/>
              </a:tabLst>
            </a:pPr>
            <a:r>
              <a:rPr sz="2204" spc="-6" dirty="0">
                <a:latin typeface="Times New Roman"/>
                <a:cs typeface="Times New Roman"/>
              </a:rPr>
              <a:t>Omit </a:t>
            </a:r>
            <a:r>
              <a:rPr sz="2204" dirty="0">
                <a:latin typeface="Times New Roman"/>
                <a:cs typeface="Times New Roman"/>
              </a:rPr>
              <a:t>elements of the tuple that have default</a:t>
            </a:r>
            <a:r>
              <a:rPr sz="2204" spc="-33" dirty="0">
                <a:latin typeface="Times New Roman"/>
                <a:cs typeface="Times New Roman"/>
              </a:rPr>
              <a:t> </a:t>
            </a:r>
            <a:r>
              <a:rPr sz="2204" dirty="0">
                <a:latin typeface="Times New Roman"/>
                <a:cs typeface="Times New Roman"/>
              </a:rPr>
              <a:t>values</a:t>
            </a:r>
          </a:p>
          <a:p>
            <a:pPr marL="846645" lvl="1" indent="-314868">
              <a:spcBef>
                <a:spcPts val="551"/>
              </a:spcBef>
              <a:buChar char="–"/>
              <a:tabLst>
                <a:tab pos="845945" algn="l"/>
                <a:tab pos="846645" algn="l"/>
              </a:tabLst>
            </a:pPr>
            <a:r>
              <a:rPr sz="2204" dirty="0">
                <a:latin typeface="Times New Roman"/>
                <a:cs typeface="Times New Roman"/>
              </a:rPr>
              <a:t>Examples:</a:t>
            </a:r>
          </a:p>
          <a:p>
            <a:pPr marL="1308451">
              <a:spcBef>
                <a:spcPts val="496"/>
              </a:spcBef>
              <a:tabLst>
                <a:tab pos="3868677" algn="l"/>
                <a:tab pos="5149140" algn="l"/>
                <a:tab pos="6429603" algn="l"/>
                <a:tab pos="7710066" algn="l"/>
              </a:tabLst>
            </a:pPr>
            <a:r>
              <a:rPr sz="2204" i="1" spc="6" dirty="0">
                <a:latin typeface="Times New Roman"/>
                <a:cs typeface="Times New Roman"/>
              </a:rPr>
              <a:t>T</a:t>
            </a:r>
            <a:r>
              <a:rPr sz="2149" spc="8" baseline="-21367" dirty="0">
                <a:latin typeface="Times New Roman"/>
                <a:cs typeface="Times New Roman"/>
              </a:rPr>
              <a:t>1  </a:t>
            </a:r>
            <a:r>
              <a:rPr sz="2204" dirty="0">
                <a:latin typeface="Times New Roman"/>
                <a:cs typeface="Times New Roman"/>
              </a:rPr>
              <a:t>= (1, 10, 3,</a:t>
            </a:r>
            <a:r>
              <a:rPr sz="2204" spc="-176" dirty="0">
                <a:latin typeface="Times New Roman"/>
                <a:cs typeface="Times New Roman"/>
              </a:rPr>
              <a:t> </a:t>
            </a:r>
            <a:r>
              <a:rPr sz="2204" dirty="0">
                <a:latin typeface="Times New Roman"/>
                <a:cs typeface="Times New Roman"/>
              </a:rPr>
              <a:t>6) </a:t>
            </a:r>
            <a:r>
              <a:rPr sz="2204" dirty="0">
                <a:latin typeface="Symbol"/>
                <a:cs typeface="Symbol"/>
              </a:rPr>
              <a:t></a:t>
            </a:r>
            <a:r>
              <a:rPr sz="2204" dirty="0">
                <a:latin typeface="Times New Roman"/>
                <a:cs typeface="Times New Roman"/>
              </a:rPr>
              <a:t>	</a:t>
            </a:r>
            <a:r>
              <a:rPr sz="2259" i="1" spc="-6" dirty="0">
                <a:latin typeface="Symbol"/>
                <a:cs typeface="Symbol"/>
              </a:rPr>
              <a:t></a:t>
            </a:r>
            <a:r>
              <a:rPr sz="2149" spc="-8" baseline="-21367" dirty="0">
                <a:latin typeface="Times New Roman"/>
                <a:cs typeface="Times New Roman"/>
              </a:rPr>
              <a:t>1</a:t>
            </a:r>
            <a:r>
              <a:rPr sz="2149" spc="289" baseline="-21367" dirty="0">
                <a:latin typeface="Times New Roman"/>
                <a:cs typeface="Times New Roman"/>
              </a:rPr>
              <a:t> </a:t>
            </a:r>
            <a:r>
              <a:rPr sz="2204" dirty="0">
                <a:latin typeface="Times New Roman"/>
                <a:cs typeface="Times New Roman"/>
              </a:rPr>
              <a:t>= 1	</a:t>
            </a:r>
            <a:r>
              <a:rPr sz="2204" i="1" spc="6" dirty="0">
                <a:latin typeface="Times New Roman"/>
                <a:cs typeface="Times New Roman"/>
              </a:rPr>
              <a:t>p</a:t>
            </a:r>
            <a:r>
              <a:rPr sz="2149" spc="8" baseline="-21367" dirty="0">
                <a:latin typeface="Times New Roman"/>
                <a:cs typeface="Times New Roman"/>
              </a:rPr>
              <a:t>1</a:t>
            </a:r>
            <a:r>
              <a:rPr sz="2149" spc="298" baseline="-21367" dirty="0">
                <a:latin typeface="Times New Roman"/>
                <a:cs typeface="Times New Roman"/>
              </a:rPr>
              <a:t> </a:t>
            </a:r>
            <a:r>
              <a:rPr sz="2204" dirty="0">
                <a:latin typeface="Times New Roman"/>
                <a:cs typeface="Times New Roman"/>
              </a:rPr>
              <a:t>= 10	</a:t>
            </a:r>
            <a:r>
              <a:rPr sz="2204" i="1" spc="6" dirty="0">
                <a:latin typeface="Times New Roman"/>
                <a:cs typeface="Times New Roman"/>
              </a:rPr>
              <a:t>e</a:t>
            </a:r>
            <a:r>
              <a:rPr sz="2149" spc="8" baseline="-21367" dirty="0">
                <a:latin typeface="Times New Roman"/>
                <a:cs typeface="Times New Roman"/>
              </a:rPr>
              <a:t>1</a:t>
            </a:r>
            <a:r>
              <a:rPr sz="2149" spc="289" baseline="-21367" dirty="0">
                <a:latin typeface="Times New Roman"/>
                <a:cs typeface="Times New Roman"/>
              </a:rPr>
              <a:t> </a:t>
            </a:r>
            <a:r>
              <a:rPr sz="2204" dirty="0">
                <a:latin typeface="Times New Roman"/>
                <a:cs typeface="Times New Roman"/>
              </a:rPr>
              <a:t>=</a:t>
            </a:r>
            <a:r>
              <a:rPr sz="2204" spc="6" dirty="0">
                <a:latin typeface="Times New Roman"/>
                <a:cs typeface="Times New Roman"/>
              </a:rPr>
              <a:t> </a:t>
            </a:r>
            <a:r>
              <a:rPr sz="2204" dirty="0">
                <a:latin typeface="Times New Roman"/>
                <a:cs typeface="Times New Roman"/>
              </a:rPr>
              <a:t>3	</a:t>
            </a:r>
            <a:r>
              <a:rPr sz="2204" i="1" spc="6" dirty="0">
                <a:latin typeface="Times New Roman"/>
                <a:cs typeface="Times New Roman"/>
              </a:rPr>
              <a:t>D</a:t>
            </a:r>
            <a:r>
              <a:rPr sz="2149" spc="8" baseline="-21367" dirty="0">
                <a:latin typeface="Times New Roman"/>
                <a:cs typeface="Times New Roman"/>
              </a:rPr>
              <a:t>1 </a:t>
            </a:r>
            <a:r>
              <a:rPr sz="2204" dirty="0">
                <a:latin typeface="Times New Roman"/>
                <a:cs typeface="Times New Roman"/>
              </a:rPr>
              <a:t>=</a:t>
            </a:r>
            <a:r>
              <a:rPr sz="2204" spc="-198" dirty="0">
                <a:latin typeface="Times New Roman"/>
                <a:cs typeface="Times New Roman"/>
              </a:rPr>
              <a:t> </a:t>
            </a:r>
            <a:r>
              <a:rPr sz="2204" dirty="0">
                <a:latin typeface="Times New Roman"/>
                <a:cs typeface="Times New Roman"/>
              </a:rPr>
              <a:t>6</a:t>
            </a:r>
          </a:p>
        </p:txBody>
      </p:sp>
      <p:sp>
        <p:nvSpPr>
          <p:cNvPr id="5" name="object 5"/>
          <p:cNvSpPr txBox="1"/>
          <p:nvPr/>
        </p:nvSpPr>
        <p:spPr>
          <a:xfrm>
            <a:off x="2054025" y="4782766"/>
            <a:ext cx="3364042" cy="363203"/>
          </a:xfrm>
          <a:prstGeom prst="rect">
            <a:avLst/>
          </a:prstGeom>
        </p:spPr>
        <p:txBody>
          <a:bodyPr vert="horz" wrap="square" lIns="0" tIns="15393" rIns="0" bIns="0" rtlCol="0">
            <a:spAutoFit/>
          </a:bodyPr>
          <a:lstStyle/>
          <a:p>
            <a:pPr marL="55977">
              <a:spcBef>
                <a:spcPts val="121"/>
              </a:spcBef>
              <a:tabLst>
                <a:tab pos="1975970" algn="l"/>
                <a:tab pos="2616203" algn="l"/>
              </a:tabLst>
            </a:pPr>
            <a:r>
              <a:rPr sz="2204" i="1" spc="6" dirty="0">
                <a:latin typeface="Times New Roman"/>
                <a:cs typeface="Times New Roman"/>
              </a:rPr>
              <a:t>T</a:t>
            </a:r>
            <a:r>
              <a:rPr sz="2149" spc="8" baseline="-21367" dirty="0">
                <a:latin typeface="Times New Roman"/>
                <a:cs typeface="Times New Roman"/>
              </a:rPr>
              <a:t>2  </a:t>
            </a:r>
            <a:r>
              <a:rPr sz="2204" dirty="0">
                <a:latin typeface="Times New Roman"/>
                <a:cs typeface="Times New Roman"/>
              </a:rPr>
              <a:t>= (10,</a:t>
            </a:r>
            <a:r>
              <a:rPr sz="2204" spc="-176" dirty="0">
                <a:latin typeface="Times New Roman"/>
                <a:cs typeface="Times New Roman"/>
              </a:rPr>
              <a:t> </a:t>
            </a:r>
            <a:r>
              <a:rPr sz="2204" dirty="0">
                <a:latin typeface="Times New Roman"/>
                <a:cs typeface="Times New Roman"/>
              </a:rPr>
              <a:t>3, 6)	</a:t>
            </a:r>
            <a:r>
              <a:rPr sz="2204" dirty="0">
                <a:latin typeface="Symbol"/>
                <a:cs typeface="Symbol"/>
              </a:rPr>
              <a:t></a:t>
            </a:r>
            <a:r>
              <a:rPr sz="2204" dirty="0">
                <a:latin typeface="Times New Roman"/>
                <a:cs typeface="Times New Roman"/>
              </a:rPr>
              <a:t>	</a:t>
            </a:r>
            <a:r>
              <a:rPr sz="2259" i="1" spc="-6" dirty="0">
                <a:latin typeface="Symbol"/>
                <a:cs typeface="Symbol"/>
              </a:rPr>
              <a:t></a:t>
            </a:r>
            <a:r>
              <a:rPr sz="2149" spc="-8" baseline="-21367" dirty="0">
                <a:latin typeface="Times New Roman"/>
                <a:cs typeface="Times New Roman"/>
              </a:rPr>
              <a:t>2 </a:t>
            </a:r>
            <a:r>
              <a:rPr sz="2204" dirty="0">
                <a:latin typeface="Times New Roman"/>
                <a:cs typeface="Times New Roman"/>
              </a:rPr>
              <a:t>=</a:t>
            </a:r>
            <a:r>
              <a:rPr sz="2204" spc="-225" dirty="0">
                <a:latin typeface="Times New Roman"/>
                <a:cs typeface="Times New Roman"/>
              </a:rPr>
              <a:t> </a:t>
            </a:r>
            <a:r>
              <a:rPr sz="2204" dirty="0">
                <a:latin typeface="Times New Roman"/>
                <a:cs typeface="Times New Roman"/>
              </a:rPr>
              <a:t>0</a:t>
            </a:r>
            <a:endParaRPr sz="2204">
              <a:latin typeface="Times New Roman"/>
              <a:cs typeface="Times New Roman"/>
            </a:endParaRPr>
          </a:p>
        </p:txBody>
      </p:sp>
      <p:sp>
        <p:nvSpPr>
          <p:cNvPr id="6" name="object 6"/>
          <p:cNvSpPr txBox="1"/>
          <p:nvPr/>
        </p:nvSpPr>
        <p:spPr>
          <a:xfrm>
            <a:off x="5909240" y="4791380"/>
            <a:ext cx="894886" cy="353326"/>
          </a:xfrm>
          <a:prstGeom prst="rect">
            <a:avLst/>
          </a:prstGeom>
        </p:spPr>
        <p:txBody>
          <a:bodyPr vert="horz" wrap="square" lIns="0" tIns="13994" rIns="0" bIns="0" rtlCol="0">
            <a:spAutoFit/>
          </a:bodyPr>
          <a:lstStyle/>
          <a:p>
            <a:pPr marL="41982">
              <a:spcBef>
                <a:spcPts val="110"/>
              </a:spcBef>
            </a:pPr>
            <a:r>
              <a:rPr sz="2204" i="1" spc="6" dirty="0">
                <a:latin typeface="Times New Roman"/>
                <a:cs typeface="Times New Roman"/>
              </a:rPr>
              <a:t>p</a:t>
            </a:r>
            <a:r>
              <a:rPr sz="2149" spc="8" baseline="-21367" dirty="0">
                <a:latin typeface="Times New Roman"/>
                <a:cs typeface="Times New Roman"/>
              </a:rPr>
              <a:t>2 </a:t>
            </a:r>
            <a:r>
              <a:rPr sz="2204" dirty="0">
                <a:latin typeface="Times New Roman"/>
                <a:cs typeface="Times New Roman"/>
              </a:rPr>
              <a:t>=</a:t>
            </a:r>
            <a:r>
              <a:rPr sz="2204" spc="-259" dirty="0">
                <a:latin typeface="Times New Roman"/>
                <a:cs typeface="Times New Roman"/>
              </a:rPr>
              <a:t> </a:t>
            </a:r>
            <a:r>
              <a:rPr sz="2204" dirty="0">
                <a:latin typeface="Times New Roman"/>
                <a:cs typeface="Times New Roman"/>
              </a:rPr>
              <a:t>10</a:t>
            </a:r>
            <a:endParaRPr sz="2204">
              <a:latin typeface="Times New Roman"/>
              <a:cs typeface="Times New Roman"/>
            </a:endParaRPr>
          </a:p>
        </p:txBody>
      </p:sp>
      <p:sp>
        <p:nvSpPr>
          <p:cNvPr id="7" name="object 7"/>
          <p:cNvSpPr txBox="1"/>
          <p:nvPr/>
        </p:nvSpPr>
        <p:spPr>
          <a:xfrm>
            <a:off x="7175653" y="4791380"/>
            <a:ext cx="2125615" cy="353326"/>
          </a:xfrm>
          <a:prstGeom prst="rect">
            <a:avLst/>
          </a:prstGeom>
        </p:spPr>
        <p:txBody>
          <a:bodyPr vert="horz" wrap="square" lIns="0" tIns="13994" rIns="0" bIns="0" rtlCol="0">
            <a:spAutoFit/>
          </a:bodyPr>
          <a:lstStyle/>
          <a:p>
            <a:pPr marL="55977">
              <a:spcBef>
                <a:spcPts val="110"/>
              </a:spcBef>
              <a:tabLst>
                <a:tab pos="1335740" algn="l"/>
              </a:tabLst>
            </a:pPr>
            <a:r>
              <a:rPr sz="2204" i="1" spc="6" dirty="0">
                <a:latin typeface="Times New Roman"/>
                <a:cs typeface="Times New Roman"/>
              </a:rPr>
              <a:t>e</a:t>
            </a:r>
            <a:r>
              <a:rPr sz="2149" spc="8" baseline="-21367" dirty="0">
                <a:latin typeface="Times New Roman"/>
                <a:cs typeface="Times New Roman"/>
              </a:rPr>
              <a:t>2</a:t>
            </a:r>
            <a:r>
              <a:rPr sz="2149" spc="289" baseline="-21367" dirty="0">
                <a:latin typeface="Times New Roman"/>
                <a:cs typeface="Times New Roman"/>
              </a:rPr>
              <a:t> </a:t>
            </a:r>
            <a:r>
              <a:rPr sz="2204" dirty="0">
                <a:latin typeface="Times New Roman"/>
                <a:cs typeface="Times New Roman"/>
              </a:rPr>
              <a:t>= 3	</a:t>
            </a:r>
            <a:r>
              <a:rPr sz="2204" i="1" spc="6" dirty="0">
                <a:latin typeface="Times New Roman"/>
                <a:cs typeface="Times New Roman"/>
              </a:rPr>
              <a:t>D</a:t>
            </a:r>
            <a:r>
              <a:rPr sz="2149" spc="8" baseline="-21367" dirty="0">
                <a:latin typeface="Times New Roman"/>
                <a:cs typeface="Times New Roman"/>
              </a:rPr>
              <a:t>2 </a:t>
            </a:r>
            <a:r>
              <a:rPr sz="2204" dirty="0">
                <a:latin typeface="Times New Roman"/>
                <a:cs typeface="Times New Roman"/>
              </a:rPr>
              <a:t>=</a:t>
            </a:r>
            <a:r>
              <a:rPr sz="2204" spc="-248" dirty="0">
                <a:latin typeface="Times New Roman"/>
                <a:cs typeface="Times New Roman"/>
              </a:rPr>
              <a:t> </a:t>
            </a:r>
            <a:r>
              <a:rPr sz="2204" dirty="0">
                <a:latin typeface="Times New Roman"/>
                <a:cs typeface="Times New Roman"/>
              </a:rPr>
              <a:t>6</a:t>
            </a:r>
            <a:endParaRPr sz="2204">
              <a:latin typeface="Times New Roman"/>
              <a:cs typeface="Times New Roman"/>
            </a:endParaRPr>
          </a:p>
        </p:txBody>
      </p:sp>
      <p:sp>
        <p:nvSpPr>
          <p:cNvPr id="8" name="object 8"/>
          <p:cNvSpPr txBox="1"/>
          <p:nvPr/>
        </p:nvSpPr>
        <p:spPr>
          <a:xfrm>
            <a:off x="2068019" y="6274693"/>
            <a:ext cx="1376962" cy="353326"/>
          </a:xfrm>
          <a:prstGeom prst="rect">
            <a:avLst/>
          </a:prstGeom>
        </p:spPr>
        <p:txBody>
          <a:bodyPr vert="horz" wrap="square" lIns="0" tIns="13994" rIns="0" bIns="0" rtlCol="0">
            <a:spAutoFit/>
          </a:bodyPr>
          <a:lstStyle/>
          <a:p>
            <a:pPr marL="41982">
              <a:spcBef>
                <a:spcPts val="110"/>
              </a:spcBef>
            </a:pPr>
            <a:r>
              <a:rPr sz="2204" i="1" spc="6" dirty="0">
                <a:latin typeface="Times New Roman"/>
                <a:cs typeface="Times New Roman"/>
              </a:rPr>
              <a:t>T</a:t>
            </a:r>
            <a:r>
              <a:rPr sz="2149" spc="8" baseline="-21367" dirty="0">
                <a:latin typeface="Times New Roman"/>
                <a:cs typeface="Times New Roman"/>
              </a:rPr>
              <a:t>3 </a:t>
            </a:r>
            <a:r>
              <a:rPr sz="2204" dirty="0">
                <a:latin typeface="Times New Roman"/>
                <a:cs typeface="Times New Roman"/>
              </a:rPr>
              <a:t>= (10,</a:t>
            </a:r>
            <a:r>
              <a:rPr sz="2204" spc="-264" dirty="0">
                <a:latin typeface="Times New Roman"/>
                <a:cs typeface="Times New Roman"/>
              </a:rPr>
              <a:t> </a:t>
            </a:r>
            <a:r>
              <a:rPr sz="2204" dirty="0">
                <a:latin typeface="Times New Roman"/>
                <a:cs typeface="Times New Roman"/>
              </a:rPr>
              <a:t>3)</a:t>
            </a:r>
            <a:endParaRPr sz="2204">
              <a:latin typeface="Times New Roman"/>
              <a:cs typeface="Times New Roman"/>
            </a:endParaRPr>
          </a:p>
        </p:txBody>
      </p:sp>
      <p:sp>
        <p:nvSpPr>
          <p:cNvPr id="9" name="object 9"/>
          <p:cNvSpPr txBox="1"/>
          <p:nvPr/>
        </p:nvSpPr>
        <p:spPr>
          <a:xfrm>
            <a:off x="3988630" y="6266080"/>
            <a:ext cx="1415444" cy="363203"/>
          </a:xfrm>
          <a:prstGeom prst="rect">
            <a:avLst/>
          </a:prstGeom>
        </p:spPr>
        <p:txBody>
          <a:bodyPr vert="horz" wrap="square" lIns="0" tIns="15393" rIns="0" bIns="0" rtlCol="0">
            <a:spAutoFit/>
          </a:bodyPr>
          <a:lstStyle/>
          <a:p>
            <a:pPr marL="41982">
              <a:spcBef>
                <a:spcPts val="121"/>
              </a:spcBef>
              <a:tabLst>
                <a:tab pos="681514" algn="l"/>
              </a:tabLst>
            </a:pPr>
            <a:r>
              <a:rPr sz="2204" dirty="0">
                <a:latin typeface="Symbol"/>
                <a:cs typeface="Symbol"/>
              </a:rPr>
              <a:t></a:t>
            </a:r>
            <a:r>
              <a:rPr sz="2204" dirty="0">
                <a:latin typeface="Times New Roman"/>
                <a:cs typeface="Times New Roman"/>
              </a:rPr>
              <a:t>	</a:t>
            </a:r>
            <a:r>
              <a:rPr sz="2259" i="1" spc="-6" dirty="0">
                <a:latin typeface="Symbol"/>
                <a:cs typeface="Symbol"/>
              </a:rPr>
              <a:t></a:t>
            </a:r>
            <a:r>
              <a:rPr sz="2149" spc="-8" baseline="-21367" dirty="0">
                <a:latin typeface="Times New Roman"/>
                <a:cs typeface="Times New Roman"/>
              </a:rPr>
              <a:t>3 </a:t>
            </a:r>
            <a:r>
              <a:rPr sz="2204" dirty="0">
                <a:latin typeface="Times New Roman"/>
                <a:cs typeface="Times New Roman"/>
              </a:rPr>
              <a:t>=</a:t>
            </a:r>
            <a:r>
              <a:rPr sz="2204" spc="-237" dirty="0">
                <a:latin typeface="Times New Roman"/>
                <a:cs typeface="Times New Roman"/>
              </a:rPr>
              <a:t> </a:t>
            </a:r>
            <a:r>
              <a:rPr sz="2204" dirty="0">
                <a:latin typeface="Times New Roman"/>
                <a:cs typeface="Times New Roman"/>
              </a:rPr>
              <a:t>0</a:t>
            </a:r>
            <a:endParaRPr sz="2204">
              <a:latin typeface="Times New Roman"/>
              <a:cs typeface="Times New Roman"/>
            </a:endParaRPr>
          </a:p>
        </p:txBody>
      </p:sp>
      <p:sp>
        <p:nvSpPr>
          <p:cNvPr id="10" name="object 10"/>
          <p:cNvSpPr txBox="1"/>
          <p:nvPr/>
        </p:nvSpPr>
        <p:spPr>
          <a:xfrm>
            <a:off x="5909240" y="6274693"/>
            <a:ext cx="894886" cy="353326"/>
          </a:xfrm>
          <a:prstGeom prst="rect">
            <a:avLst/>
          </a:prstGeom>
        </p:spPr>
        <p:txBody>
          <a:bodyPr vert="horz" wrap="square" lIns="0" tIns="13994" rIns="0" bIns="0" rtlCol="0">
            <a:spAutoFit/>
          </a:bodyPr>
          <a:lstStyle/>
          <a:p>
            <a:pPr marL="41982">
              <a:spcBef>
                <a:spcPts val="110"/>
              </a:spcBef>
            </a:pPr>
            <a:r>
              <a:rPr sz="2204" i="1" spc="6" dirty="0">
                <a:latin typeface="Times New Roman"/>
                <a:cs typeface="Times New Roman"/>
              </a:rPr>
              <a:t>p</a:t>
            </a:r>
            <a:r>
              <a:rPr sz="2149" spc="8" baseline="-21367" dirty="0">
                <a:latin typeface="Times New Roman"/>
                <a:cs typeface="Times New Roman"/>
              </a:rPr>
              <a:t>3 </a:t>
            </a:r>
            <a:r>
              <a:rPr sz="2204" dirty="0">
                <a:latin typeface="Times New Roman"/>
                <a:cs typeface="Times New Roman"/>
              </a:rPr>
              <a:t>=</a:t>
            </a:r>
            <a:r>
              <a:rPr sz="2204" spc="-259" dirty="0">
                <a:latin typeface="Times New Roman"/>
                <a:cs typeface="Times New Roman"/>
              </a:rPr>
              <a:t> </a:t>
            </a:r>
            <a:r>
              <a:rPr sz="2204" dirty="0">
                <a:latin typeface="Times New Roman"/>
                <a:cs typeface="Times New Roman"/>
              </a:rPr>
              <a:t>10</a:t>
            </a:r>
            <a:endParaRPr sz="2204">
              <a:latin typeface="Times New Roman"/>
              <a:cs typeface="Times New Roman"/>
            </a:endParaRPr>
          </a:p>
        </p:txBody>
      </p:sp>
      <p:sp>
        <p:nvSpPr>
          <p:cNvPr id="11" name="object 11"/>
          <p:cNvSpPr txBox="1"/>
          <p:nvPr/>
        </p:nvSpPr>
        <p:spPr>
          <a:xfrm>
            <a:off x="7175653" y="6274693"/>
            <a:ext cx="2265551" cy="353326"/>
          </a:xfrm>
          <a:prstGeom prst="rect">
            <a:avLst/>
          </a:prstGeom>
        </p:spPr>
        <p:txBody>
          <a:bodyPr vert="horz" wrap="square" lIns="0" tIns="13994" rIns="0" bIns="0" rtlCol="0">
            <a:spAutoFit/>
          </a:bodyPr>
          <a:lstStyle/>
          <a:p>
            <a:pPr marL="55977">
              <a:spcBef>
                <a:spcPts val="110"/>
              </a:spcBef>
              <a:tabLst>
                <a:tab pos="1335740" algn="l"/>
              </a:tabLst>
            </a:pPr>
            <a:r>
              <a:rPr sz="2204" i="1" spc="6" dirty="0">
                <a:latin typeface="Times New Roman"/>
                <a:cs typeface="Times New Roman"/>
              </a:rPr>
              <a:t>e</a:t>
            </a:r>
            <a:r>
              <a:rPr sz="2149" spc="8" baseline="-21367" dirty="0">
                <a:latin typeface="Times New Roman"/>
                <a:cs typeface="Times New Roman"/>
              </a:rPr>
              <a:t>3</a:t>
            </a:r>
            <a:r>
              <a:rPr sz="2149" spc="289" baseline="-21367" dirty="0">
                <a:latin typeface="Times New Roman"/>
                <a:cs typeface="Times New Roman"/>
              </a:rPr>
              <a:t> </a:t>
            </a:r>
            <a:r>
              <a:rPr sz="2204" dirty="0">
                <a:latin typeface="Times New Roman"/>
                <a:cs typeface="Times New Roman"/>
              </a:rPr>
              <a:t>= 3	</a:t>
            </a:r>
            <a:r>
              <a:rPr sz="2204" i="1" spc="6" dirty="0">
                <a:latin typeface="Times New Roman"/>
                <a:cs typeface="Times New Roman"/>
              </a:rPr>
              <a:t>D</a:t>
            </a:r>
            <a:r>
              <a:rPr sz="2149" spc="8" baseline="-21367" dirty="0">
                <a:latin typeface="Times New Roman"/>
                <a:cs typeface="Times New Roman"/>
              </a:rPr>
              <a:t>3 </a:t>
            </a:r>
            <a:r>
              <a:rPr sz="2204" dirty="0">
                <a:latin typeface="Times New Roman"/>
                <a:cs typeface="Times New Roman"/>
              </a:rPr>
              <a:t>=</a:t>
            </a:r>
            <a:r>
              <a:rPr sz="2204" spc="-248" dirty="0">
                <a:latin typeface="Times New Roman"/>
                <a:cs typeface="Times New Roman"/>
              </a:rPr>
              <a:t> </a:t>
            </a:r>
            <a:r>
              <a:rPr sz="2204" dirty="0">
                <a:latin typeface="Times New Roman"/>
                <a:cs typeface="Times New Roman"/>
              </a:rPr>
              <a:t>10</a:t>
            </a:r>
            <a:endParaRPr sz="2204">
              <a:latin typeface="Times New Roman"/>
              <a:cs typeface="Times New Roman"/>
            </a:endParaRPr>
          </a:p>
        </p:txBody>
      </p:sp>
      <p:sp>
        <p:nvSpPr>
          <p:cNvPr id="12" name="object 12"/>
          <p:cNvSpPr txBox="1"/>
          <p:nvPr/>
        </p:nvSpPr>
        <p:spPr>
          <a:xfrm>
            <a:off x="7212917" y="3709387"/>
            <a:ext cx="2280243" cy="677514"/>
          </a:xfrm>
          <a:prstGeom prst="rect">
            <a:avLst/>
          </a:prstGeom>
          <a:solidFill>
            <a:srgbClr val="FCFEC9"/>
          </a:solidFill>
          <a:ln w="9524">
            <a:solidFill>
              <a:srgbClr val="000000"/>
            </a:solidFill>
          </a:ln>
        </p:spPr>
        <p:txBody>
          <a:bodyPr vert="horz" wrap="square" lIns="0" tIns="50376" rIns="0" bIns="0" rtlCol="0">
            <a:spAutoFit/>
          </a:bodyPr>
          <a:lstStyle/>
          <a:p>
            <a:pPr marL="100058">
              <a:lnSpc>
                <a:spcPts val="1565"/>
              </a:lnSpc>
              <a:spcBef>
                <a:spcPts val="396"/>
              </a:spcBef>
            </a:pPr>
            <a:r>
              <a:rPr sz="1322" i="1" dirty="0">
                <a:latin typeface="Times New Roman"/>
                <a:cs typeface="Times New Roman"/>
              </a:rPr>
              <a:t>J</a:t>
            </a:r>
            <a:r>
              <a:rPr sz="1322" baseline="-20833" dirty="0">
                <a:latin typeface="Times New Roman"/>
                <a:cs typeface="Times New Roman"/>
              </a:rPr>
              <a:t>1,1  </a:t>
            </a:r>
            <a:r>
              <a:rPr sz="1322" dirty="0">
                <a:latin typeface="Times New Roman"/>
                <a:cs typeface="Times New Roman"/>
              </a:rPr>
              <a:t>released at 1,   deadline</a:t>
            </a:r>
            <a:r>
              <a:rPr sz="1322" spc="-220" dirty="0">
                <a:latin typeface="Times New Roman"/>
                <a:cs typeface="Times New Roman"/>
              </a:rPr>
              <a:t> </a:t>
            </a:r>
            <a:r>
              <a:rPr sz="1322" dirty="0">
                <a:latin typeface="Times New Roman"/>
                <a:cs typeface="Times New Roman"/>
              </a:rPr>
              <a:t>7</a:t>
            </a:r>
            <a:endParaRPr sz="1322">
              <a:latin typeface="Times New Roman"/>
              <a:cs typeface="Times New Roman"/>
            </a:endParaRPr>
          </a:p>
          <a:p>
            <a:pPr marL="100058">
              <a:lnSpc>
                <a:spcPts val="1565"/>
              </a:lnSpc>
            </a:pPr>
            <a:r>
              <a:rPr sz="1322" i="1" dirty="0">
                <a:latin typeface="Times New Roman"/>
                <a:cs typeface="Times New Roman"/>
              </a:rPr>
              <a:t>J</a:t>
            </a:r>
            <a:r>
              <a:rPr sz="1322" baseline="-20833" dirty="0">
                <a:latin typeface="Times New Roman"/>
                <a:cs typeface="Times New Roman"/>
              </a:rPr>
              <a:t>1,2  </a:t>
            </a:r>
            <a:r>
              <a:rPr sz="1322" dirty="0">
                <a:latin typeface="Times New Roman"/>
                <a:cs typeface="Times New Roman"/>
              </a:rPr>
              <a:t>released at </a:t>
            </a:r>
            <a:r>
              <a:rPr sz="1322" spc="-17" dirty="0">
                <a:latin typeface="Times New Roman"/>
                <a:cs typeface="Times New Roman"/>
              </a:rPr>
              <a:t>11, </a:t>
            </a:r>
            <a:r>
              <a:rPr sz="1322" dirty="0">
                <a:latin typeface="Times New Roman"/>
                <a:cs typeface="Times New Roman"/>
              </a:rPr>
              <a:t>deadline</a:t>
            </a:r>
            <a:r>
              <a:rPr sz="1322" spc="-204" dirty="0">
                <a:latin typeface="Times New Roman"/>
                <a:cs typeface="Times New Roman"/>
              </a:rPr>
              <a:t> </a:t>
            </a:r>
            <a:r>
              <a:rPr sz="1322" dirty="0">
                <a:latin typeface="Times New Roman"/>
                <a:cs typeface="Times New Roman"/>
              </a:rPr>
              <a:t>17</a:t>
            </a:r>
            <a:endParaRPr sz="1322">
              <a:latin typeface="Times New Roman"/>
              <a:cs typeface="Times New Roman"/>
            </a:endParaRPr>
          </a:p>
          <a:p>
            <a:pPr marL="100058">
              <a:spcBef>
                <a:spcPts val="66"/>
              </a:spcBef>
            </a:pPr>
            <a:r>
              <a:rPr sz="1322" dirty="0">
                <a:latin typeface="Times New Roman"/>
                <a:cs typeface="Times New Roman"/>
              </a:rPr>
              <a:t>…</a:t>
            </a:r>
            <a:endParaRPr sz="1322">
              <a:latin typeface="Times New Roman"/>
              <a:cs typeface="Times New Roman"/>
            </a:endParaRPr>
          </a:p>
        </p:txBody>
      </p:sp>
      <p:sp>
        <p:nvSpPr>
          <p:cNvPr id="13" name="object 13"/>
          <p:cNvSpPr txBox="1"/>
          <p:nvPr/>
        </p:nvSpPr>
        <p:spPr>
          <a:xfrm>
            <a:off x="7212917" y="5220687"/>
            <a:ext cx="2286541" cy="677514"/>
          </a:xfrm>
          <a:prstGeom prst="rect">
            <a:avLst/>
          </a:prstGeom>
          <a:solidFill>
            <a:srgbClr val="FCFEC9"/>
          </a:solidFill>
          <a:ln w="9524">
            <a:solidFill>
              <a:srgbClr val="000000"/>
            </a:solidFill>
          </a:ln>
        </p:spPr>
        <p:txBody>
          <a:bodyPr vert="horz" wrap="square" lIns="0" tIns="50376" rIns="0" bIns="0" rtlCol="0">
            <a:spAutoFit/>
          </a:bodyPr>
          <a:lstStyle/>
          <a:p>
            <a:pPr marL="100058">
              <a:lnSpc>
                <a:spcPts val="1565"/>
              </a:lnSpc>
              <a:spcBef>
                <a:spcPts val="396"/>
              </a:spcBef>
            </a:pPr>
            <a:r>
              <a:rPr sz="1322" i="1" dirty="0">
                <a:latin typeface="Times New Roman"/>
                <a:cs typeface="Times New Roman"/>
              </a:rPr>
              <a:t>J</a:t>
            </a:r>
            <a:r>
              <a:rPr sz="1322" baseline="-20833" dirty="0">
                <a:latin typeface="Times New Roman"/>
                <a:cs typeface="Times New Roman"/>
              </a:rPr>
              <a:t>1,1 </a:t>
            </a:r>
            <a:r>
              <a:rPr sz="1322" dirty="0">
                <a:latin typeface="Times New Roman"/>
                <a:cs typeface="Times New Roman"/>
              </a:rPr>
              <a:t>released at 0, deadline</a:t>
            </a:r>
            <a:r>
              <a:rPr sz="1322" spc="-160" dirty="0">
                <a:latin typeface="Times New Roman"/>
                <a:cs typeface="Times New Roman"/>
              </a:rPr>
              <a:t> </a:t>
            </a:r>
            <a:r>
              <a:rPr sz="1322" dirty="0">
                <a:latin typeface="Times New Roman"/>
                <a:cs typeface="Times New Roman"/>
              </a:rPr>
              <a:t>6</a:t>
            </a:r>
            <a:endParaRPr sz="1322">
              <a:latin typeface="Times New Roman"/>
              <a:cs typeface="Times New Roman"/>
            </a:endParaRPr>
          </a:p>
          <a:p>
            <a:pPr marL="100058">
              <a:lnSpc>
                <a:spcPts val="1565"/>
              </a:lnSpc>
            </a:pPr>
            <a:r>
              <a:rPr sz="1322" i="1" dirty="0">
                <a:latin typeface="Times New Roman"/>
                <a:cs typeface="Times New Roman"/>
              </a:rPr>
              <a:t>J</a:t>
            </a:r>
            <a:r>
              <a:rPr sz="1322" baseline="-20833" dirty="0">
                <a:latin typeface="Times New Roman"/>
                <a:cs typeface="Times New Roman"/>
              </a:rPr>
              <a:t>1,2 </a:t>
            </a:r>
            <a:r>
              <a:rPr sz="1322" dirty="0">
                <a:latin typeface="Times New Roman"/>
                <a:cs typeface="Times New Roman"/>
              </a:rPr>
              <a:t>released at 10, deadline</a:t>
            </a:r>
            <a:r>
              <a:rPr sz="1322" spc="-176" dirty="0">
                <a:latin typeface="Times New Roman"/>
                <a:cs typeface="Times New Roman"/>
              </a:rPr>
              <a:t> </a:t>
            </a:r>
            <a:r>
              <a:rPr sz="1322" dirty="0">
                <a:latin typeface="Times New Roman"/>
                <a:cs typeface="Times New Roman"/>
              </a:rPr>
              <a:t>16</a:t>
            </a:r>
            <a:endParaRPr sz="1322">
              <a:latin typeface="Times New Roman"/>
              <a:cs typeface="Times New Roman"/>
            </a:endParaRPr>
          </a:p>
          <a:p>
            <a:pPr marL="100058">
              <a:spcBef>
                <a:spcPts val="66"/>
              </a:spcBef>
            </a:pPr>
            <a:r>
              <a:rPr sz="1322" dirty="0">
                <a:latin typeface="Times New Roman"/>
                <a:cs typeface="Times New Roman"/>
              </a:rPr>
              <a:t>…</a:t>
            </a:r>
            <a:endParaRPr sz="1322">
              <a:latin typeface="Times New Roman"/>
              <a:cs typeface="Times New Roman"/>
            </a:endParaRPr>
          </a:p>
        </p:txBody>
      </p:sp>
      <p:sp>
        <p:nvSpPr>
          <p:cNvPr id="14" name="object 14"/>
          <p:cNvSpPr txBox="1"/>
          <p:nvPr/>
        </p:nvSpPr>
        <p:spPr>
          <a:xfrm>
            <a:off x="7212917" y="6734704"/>
            <a:ext cx="2286541" cy="677515"/>
          </a:xfrm>
          <a:prstGeom prst="rect">
            <a:avLst/>
          </a:prstGeom>
          <a:solidFill>
            <a:srgbClr val="FCFEC9"/>
          </a:solidFill>
          <a:ln w="9524">
            <a:solidFill>
              <a:srgbClr val="000000"/>
            </a:solidFill>
          </a:ln>
        </p:spPr>
        <p:txBody>
          <a:bodyPr vert="horz" wrap="square" lIns="0" tIns="50377" rIns="0" bIns="0" rtlCol="0">
            <a:spAutoFit/>
          </a:bodyPr>
          <a:lstStyle/>
          <a:p>
            <a:pPr marL="100058">
              <a:lnSpc>
                <a:spcPts val="1565"/>
              </a:lnSpc>
              <a:spcBef>
                <a:spcPts val="397"/>
              </a:spcBef>
            </a:pPr>
            <a:r>
              <a:rPr sz="1322" i="1" dirty="0">
                <a:latin typeface="Times New Roman"/>
                <a:cs typeface="Times New Roman"/>
              </a:rPr>
              <a:t>J</a:t>
            </a:r>
            <a:r>
              <a:rPr sz="1322" baseline="-20833" dirty="0">
                <a:latin typeface="Times New Roman"/>
                <a:cs typeface="Times New Roman"/>
              </a:rPr>
              <a:t>1,1  </a:t>
            </a:r>
            <a:r>
              <a:rPr sz="1322" dirty="0">
                <a:latin typeface="Times New Roman"/>
                <a:cs typeface="Times New Roman"/>
              </a:rPr>
              <a:t>released at 0, deadline</a:t>
            </a:r>
            <a:r>
              <a:rPr sz="1322" spc="-220" dirty="0">
                <a:latin typeface="Times New Roman"/>
                <a:cs typeface="Times New Roman"/>
              </a:rPr>
              <a:t> </a:t>
            </a:r>
            <a:r>
              <a:rPr sz="1322" dirty="0">
                <a:latin typeface="Times New Roman"/>
                <a:cs typeface="Times New Roman"/>
              </a:rPr>
              <a:t>10</a:t>
            </a:r>
            <a:endParaRPr sz="1322">
              <a:latin typeface="Times New Roman"/>
              <a:cs typeface="Times New Roman"/>
            </a:endParaRPr>
          </a:p>
          <a:p>
            <a:pPr marL="100058">
              <a:lnSpc>
                <a:spcPts val="1565"/>
              </a:lnSpc>
            </a:pPr>
            <a:r>
              <a:rPr sz="1322" i="1" dirty="0">
                <a:latin typeface="Times New Roman"/>
                <a:cs typeface="Times New Roman"/>
              </a:rPr>
              <a:t>J</a:t>
            </a:r>
            <a:r>
              <a:rPr sz="1322" baseline="-20833" dirty="0">
                <a:latin typeface="Times New Roman"/>
                <a:cs typeface="Times New Roman"/>
              </a:rPr>
              <a:t>1,2  </a:t>
            </a:r>
            <a:r>
              <a:rPr sz="1322" dirty="0">
                <a:latin typeface="Times New Roman"/>
                <a:cs typeface="Times New Roman"/>
              </a:rPr>
              <a:t>released at 10, deadline</a:t>
            </a:r>
            <a:r>
              <a:rPr sz="1322" spc="-220" dirty="0">
                <a:latin typeface="Times New Roman"/>
                <a:cs typeface="Times New Roman"/>
              </a:rPr>
              <a:t> </a:t>
            </a:r>
            <a:r>
              <a:rPr sz="1322" dirty="0">
                <a:latin typeface="Times New Roman"/>
                <a:cs typeface="Times New Roman"/>
              </a:rPr>
              <a:t>20</a:t>
            </a:r>
            <a:endParaRPr sz="1322">
              <a:latin typeface="Times New Roman"/>
              <a:cs typeface="Times New Roman"/>
            </a:endParaRPr>
          </a:p>
          <a:p>
            <a:pPr marL="100058">
              <a:spcBef>
                <a:spcPts val="66"/>
              </a:spcBef>
            </a:pPr>
            <a:r>
              <a:rPr sz="1322" dirty="0">
                <a:latin typeface="Times New Roman"/>
                <a:cs typeface="Times New Roman"/>
              </a:rPr>
              <a:t>…</a:t>
            </a:r>
            <a:endParaRPr sz="1322">
              <a:latin typeface="Times New Roman"/>
              <a:cs typeface="Times New Roman"/>
            </a:endParaRPr>
          </a:p>
        </p:txBody>
      </p:sp>
      <p:pic>
        <p:nvPicPr>
          <p:cNvPr id="1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1900" y="34734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031" fill="hold"/>
                                        <p:tgtEl>
                                          <p:spTgt spid="15"/>
                                        </p:tgtEl>
                                      </p:cBhvr>
                                    </p:cmd>
                                  </p:childTnLst>
                                </p:cTn>
                              </p:par>
                            </p:childTnLst>
                          </p:cTn>
                        </p:par>
                      </p:childTnLst>
                    </p:cTn>
                  </p:par>
                </p:childTnLst>
              </p:cTn>
              <p:nextCondLst>
                <p:cond evt="onClick" delay="0">
                  <p:tgtEl>
                    <p:spTgt spid="15"/>
                  </p:tgtEl>
                </p:cond>
              </p:nextCondLst>
            </p:seq>
            <p:audio>
              <p:cMediaNode vol="80000">
                <p:cTn id="7" fill="hold" display="0">
                  <p:stCondLst>
                    <p:cond delay="indefinite"/>
                  </p:stCondLst>
                  <p:endCondLst>
                    <p:cond evt="onStopAudio" delay="0">
                      <p:tgtEl>
                        <p:sldTgt/>
                      </p:tgtEl>
                    </p:cond>
                  </p:endCondLst>
                </p:cTn>
                <p:tgtEl>
                  <p:spTgt spid="1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3ACEB14D7C914C9A66454C530220F9" ma:contentTypeVersion="16" ma:contentTypeDescription="Create a new document." ma:contentTypeScope="" ma:versionID="9fb385c8b5795119783711c503c667ec">
  <xsd:schema xmlns:xsd="http://www.w3.org/2001/XMLSchema" xmlns:xs="http://www.w3.org/2001/XMLSchema" xmlns:p="http://schemas.microsoft.com/office/2006/metadata/properties" xmlns:ns2="803c8e6e-8136-4d7d-af1c-024f8e6687c9" xmlns:ns3="6464b784-94fc-4d5d-8912-f9bf35373677" targetNamespace="http://schemas.microsoft.com/office/2006/metadata/properties" ma:root="true" ma:fieldsID="3e1a8678d2ebc7280d1a30e07dc0f506" ns2:_="" ns3:_="">
    <xsd:import namespace="803c8e6e-8136-4d7d-af1c-024f8e6687c9"/>
    <xsd:import namespace="6464b784-94fc-4d5d-8912-f9bf35373677"/>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2:MediaLengthInSeconds" minOccurs="0"/>
                <xsd:element ref="ns2:MediaServiceDateTaken" minOccurs="0"/>
                <xsd:element ref="ns3:SharedWithUsers" minOccurs="0"/>
                <xsd:element ref="ns3:SharedWithDetails" minOccurs="0"/>
                <xsd:element ref="ns2:Modifiedby"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03c8e6e-8136-4d7d-af1c-024f8e6687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MediaLengthInSeconds" ma:hidden="true" ma:internalName="MediaLengthInSeconds" ma:readOnly="true">
      <xsd:simpleType>
        <xsd:restriction base="dms:Unknown"/>
      </xsd:simpleType>
    </xsd:element>
    <xsd:element name="MediaServiceDateTaken" ma:index="17" nillable="true" ma:displayName="MediaServiceDateTaken" ma:hidden="true" ma:internalName="MediaServiceDateTaken" ma:readOnly="true">
      <xsd:simpleType>
        <xsd:restriction base="dms:Text"/>
      </xsd:simpleType>
    </xsd:element>
    <xsd:element name="Modifiedby" ma:index="20" nillable="true" ma:displayName="Modified by" ma:format="Dropdown" ma:list="UserInfo" ma:SharePointGroup="0" ma:internalName="Modifiedby">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3ca7166d-de03-4c3e-865e-07adad3d8bb9"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464b784-94fc-4d5d-8912-f9bf3537367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00e379b9-577f-4df9-8fd5-5ffd8b75bf6a}" ma:internalName="TaxCatchAll" ma:showField="CatchAllData" ma:web="6464b784-94fc-4d5d-8912-f9bf353736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803c8e6e-8136-4d7d-af1c-024f8e6687c9">
      <Terms xmlns="http://schemas.microsoft.com/office/infopath/2007/PartnerControls"/>
    </lcf76f155ced4ddcb4097134ff3c332f>
    <TaxCatchAll xmlns="6464b784-94fc-4d5d-8912-f9bf35373677" xsi:nil="true"/>
    <Modifiedby xmlns="803c8e6e-8136-4d7d-af1c-024f8e6687c9">
      <UserInfo>
        <DisplayName/>
        <AccountId xsi:nil="true"/>
        <AccountType/>
      </UserInfo>
    </Modifiedby>
    <MediaLengthInSeconds xmlns="803c8e6e-8136-4d7d-af1c-024f8e6687c9" xsi:nil="true"/>
    <SharedWithUsers xmlns="6464b784-94fc-4d5d-8912-f9bf35373677">
      <UserInfo>
        <DisplayName/>
        <AccountId xsi:nil="true"/>
        <AccountType/>
      </UserInfo>
    </SharedWithUsers>
  </documentManagement>
</p:properties>
</file>

<file path=customXml/itemProps1.xml><?xml version="1.0" encoding="utf-8"?>
<ds:datastoreItem xmlns:ds="http://schemas.openxmlformats.org/officeDocument/2006/customXml" ds:itemID="{6F45871F-AA86-4771-B42D-0266F3AA7378}"/>
</file>

<file path=customXml/itemProps2.xml><?xml version="1.0" encoding="utf-8"?>
<ds:datastoreItem xmlns:ds="http://schemas.openxmlformats.org/officeDocument/2006/customXml" ds:itemID="{80898C60-D975-49EC-B349-D5EDFBEBBC2E}"/>
</file>

<file path=customXml/itemProps3.xml><?xml version="1.0" encoding="utf-8"?>
<ds:datastoreItem xmlns:ds="http://schemas.openxmlformats.org/officeDocument/2006/customXml" ds:itemID="{0DCB3A7B-415A-4DAC-84D2-51AAF2A89851}"/>
</file>

<file path=docProps/app.xml><?xml version="1.0" encoding="utf-8"?>
<Properties xmlns="http://schemas.openxmlformats.org/officeDocument/2006/extended-properties" xmlns:vt="http://schemas.openxmlformats.org/officeDocument/2006/docPropsVTypes">
  <Template/>
  <TotalTime>2230</TotalTime>
  <Words>3801</Words>
  <Application>Microsoft Office PowerPoint</Application>
  <PresentationFormat>Custom</PresentationFormat>
  <Paragraphs>457</Paragraphs>
  <Slides>41</Slides>
  <Notes>0</Notes>
  <HiddenSlides>0</HiddenSlides>
  <MMClips>36</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41</vt:i4>
      </vt:variant>
    </vt:vector>
  </HeadingPairs>
  <TitlesOfParts>
    <vt:vector size="50" baseType="lpstr">
      <vt:lpstr>Arial</vt:lpstr>
      <vt:lpstr>Calibri</vt:lpstr>
      <vt:lpstr>Calibri Light</vt:lpstr>
      <vt:lpstr>Symbol</vt:lpstr>
      <vt:lpstr>Times New Roman</vt:lpstr>
      <vt:lpstr>Verdana</vt:lpstr>
      <vt:lpstr>Wingdings</vt:lpstr>
      <vt:lpstr>Office Theme</vt:lpstr>
      <vt:lpstr>1_Office Theme</vt:lpstr>
      <vt:lpstr>Real Time task scheduling concepts </vt:lpstr>
      <vt:lpstr>Jobs and Tasks</vt:lpstr>
      <vt:lpstr>Processors and Resources</vt:lpstr>
      <vt:lpstr>Task Characteristics</vt:lpstr>
      <vt:lpstr>Release and Response Time</vt:lpstr>
      <vt:lpstr>Deadlines - Timing Constraints</vt:lpstr>
      <vt:lpstr>Example</vt:lpstr>
      <vt:lpstr>Example</vt:lpstr>
      <vt:lpstr>Notation</vt:lpstr>
      <vt:lpstr>PowerPoint Presentation</vt:lpstr>
      <vt:lpstr>PowerPoint Presentation</vt:lpstr>
      <vt:lpstr>Precedence Constraints and Dependencies</vt:lpstr>
      <vt:lpstr>PowerPoint Presentation</vt:lpstr>
      <vt:lpstr>Example</vt:lpstr>
      <vt:lpstr>PowerPoint Presentation</vt:lpstr>
      <vt:lpstr>Real Time Scheduling</vt:lpstr>
      <vt:lpstr>CLOCK-DRIVEN APPROACH</vt:lpstr>
      <vt:lpstr>Example of Table Schedule</vt:lpstr>
      <vt:lpstr>Cyclic Schedulers </vt:lpstr>
      <vt:lpstr>PowerPoint Presentation</vt:lpstr>
      <vt:lpstr>PowerPoint Presentation</vt:lpstr>
      <vt:lpstr>Foreground-Background Scheduler</vt:lpstr>
      <vt:lpstr>PowerPoint Presentation</vt:lpstr>
      <vt:lpstr>Earliest-Deadline-First (EDF) algorithm</vt:lpstr>
      <vt:lpstr>PowerPoint Presentation</vt:lpstr>
      <vt:lpstr>Earliest-Deadline-First (EDF) algorithm</vt:lpstr>
      <vt:lpstr>PowerPoint Presentation</vt:lpstr>
      <vt:lpstr>Example on EDF scheduling</vt:lpstr>
      <vt:lpstr>Shortcomings of EDF</vt:lpstr>
      <vt:lpstr>Rate Monotonic Algorithm (RMA)</vt:lpstr>
      <vt:lpstr>PowerPoint Presentation</vt:lpstr>
      <vt:lpstr>Schedulability Test for RMA</vt:lpstr>
      <vt:lpstr> Necessary Condition</vt:lpstr>
      <vt:lpstr>Sufficient Condition</vt:lpstr>
      <vt:lpstr>PowerPoint Presentation</vt:lpstr>
      <vt:lpstr>Examples</vt:lpstr>
      <vt:lpstr>Example 2</vt:lpstr>
      <vt:lpstr>Example Contd..</vt:lpstr>
      <vt:lpstr>Example on RM scheduling</vt:lpstr>
      <vt:lpstr>WEIGHTED ROUND-ROBIN APPROACH</vt:lpstr>
      <vt:lpstr>Summary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lecture02.ppt</dc:title>
  <dc:creator>Colin Perkins</dc:creator>
  <cp:lastModifiedBy>Mahe</cp:lastModifiedBy>
  <cp:revision>101</cp:revision>
  <dcterms:created xsi:type="dcterms:W3CDTF">2019-04-03T07:03:40Z</dcterms:created>
  <dcterms:modified xsi:type="dcterms:W3CDTF">2020-05-20T11:05:06Z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2008-01-08T00:00:00Z</vt:filetime>
  </property>
  <property fmtid="{D5CDD505-2E9C-101B-9397-08002B2CF9AE}" pid="3" name="Creator">
    <vt:lpwstr>PowerPoint</vt:lpwstr>
  </property>
  <property fmtid="{D5CDD505-2E9C-101B-9397-08002B2CF9AE}" pid="4" name="LastSaved">
    <vt:filetime>2019-04-03T00:00:00Z</vt:filetime>
  </property>
  <property fmtid="{D5CDD505-2E9C-101B-9397-08002B2CF9AE}" pid="5" name="ContentTypeId">
    <vt:lpwstr>0x010100C93ACEB14D7C914C9A66454C530220F9</vt:lpwstr>
  </property>
  <property fmtid="{D5CDD505-2E9C-101B-9397-08002B2CF9AE}" pid="6" name="Order">
    <vt:lpwstr>120800.000000000</vt:lpwstr>
  </property>
  <property fmtid="{D5CDD505-2E9C-101B-9397-08002B2CF9AE}" pid="7" name="xd_ProgID">
    <vt:lpwstr/>
  </property>
  <property fmtid="{D5CDD505-2E9C-101B-9397-08002B2CF9AE}" pid="8" name="MediaServiceImageTags">
    <vt:lpwstr/>
  </property>
  <property fmtid="{D5CDD505-2E9C-101B-9397-08002B2CF9AE}" pid="9" name="_SourceUrl">
    <vt:lpwstr/>
  </property>
  <property fmtid="{D5CDD505-2E9C-101B-9397-08002B2CF9AE}" pid="10" name="_SharedFileIndex">
    <vt:lpwstr/>
  </property>
  <property fmtid="{D5CDD505-2E9C-101B-9397-08002B2CF9AE}" pid="11" name="ComplianceAssetId">
    <vt:lpwstr/>
  </property>
  <property fmtid="{D5CDD505-2E9C-101B-9397-08002B2CF9AE}" pid="12" name="TemplateUrl">
    <vt:lpwstr/>
  </property>
  <property fmtid="{D5CDD505-2E9C-101B-9397-08002B2CF9AE}" pid="13" name="_ExtendedDescription">
    <vt:lpwstr/>
  </property>
  <property fmtid="{D5CDD505-2E9C-101B-9397-08002B2CF9AE}" pid="14" name="TriggerFlowInfo">
    <vt:lpwstr/>
  </property>
  <property fmtid="{D5CDD505-2E9C-101B-9397-08002B2CF9AE}" pid="15" name="xd_Signature">
    <vt:lpwstr/>
  </property>
</Properties>
</file>